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24" r:id="rId22"/>
  </p:sldMasterIdLst>
  <p:notesMasterIdLst>
    <p:notesMasterId r:id="rId142"/>
  </p:notesMasterIdLst>
  <p:sldIdLst>
    <p:sldId id="380" r:id="rId23"/>
    <p:sldId id="381" r:id="rId24"/>
    <p:sldId id="405" r:id="rId25"/>
    <p:sldId id="265" r:id="rId26"/>
    <p:sldId id="395" r:id="rId27"/>
    <p:sldId id="385" r:id="rId28"/>
    <p:sldId id="396" r:id="rId29"/>
    <p:sldId id="256" r:id="rId30"/>
    <p:sldId id="281" r:id="rId31"/>
    <p:sldId id="266" r:id="rId32"/>
    <p:sldId id="264" r:id="rId33"/>
    <p:sldId id="404" r:id="rId34"/>
    <p:sldId id="402" r:id="rId35"/>
    <p:sldId id="399" r:id="rId36"/>
    <p:sldId id="403" r:id="rId37"/>
    <p:sldId id="398" r:id="rId38"/>
    <p:sldId id="267" r:id="rId39"/>
    <p:sldId id="286" r:id="rId40"/>
    <p:sldId id="274" r:id="rId41"/>
    <p:sldId id="329" r:id="rId42"/>
    <p:sldId id="275" r:id="rId43"/>
    <p:sldId id="276" r:id="rId44"/>
    <p:sldId id="327" r:id="rId45"/>
    <p:sldId id="324" r:id="rId46"/>
    <p:sldId id="326" r:id="rId47"/>
    <p:sldId id="328" r:id="rId48"/>
    <p:sldId id="319" r:id="rId49"/>
    <p:sldId id="305" r:id="rId50"/>
    <p:sldId id="277" r:id="rId51"/>
    <p:sldId id="375" r:id="rId52"/>
    <p:sldId id="278" r:id="rId53"/>
    <p:sldId id="282" r:id="rId54"/>
    <p:sldId id="283" r:id="rId55"/>
    <p:sldId id="284" r:id="rId56"/>
    <p:sldId id="309" r:id="rId57"/>
    <p:sldId id="312" r:id="rId58"/>
    <p:sldId id="311" r:id="rId59"/>
    <p:sldId id="279" r:id="rId60"/>
    <p:sldId id="261" r:id="rId61"/>
    <p:sldId id="260" r:id="rId62"/>
    <p:sldId id="350" r:id="rId63"/>
    <p:sldId id="352" r:id="rId64"/>
    <p:sldId id="304" r:id="rId65"/>
    <p:sldId id="288" r:id="rId66"/>
    <p:sldId id="289" r:id="rId67"/>
    <p:sldId id="386" r:id="rId68"/>
    <p:sldId id="273" r:id="rId69"/>
    <p:sldId id="321" r:id="rId70"/>
    <p:sldId id="323" r:id="rId71"/>
    <p:sldId id="263" r:id="rId72"/>
    <p:sldId id="258" r:id="rId73"/>
    <p:sldId id="259" r:id="rId74"/>
    <p:sldId id="379" r:id="rId75"/>
    <p:sldId id="271" r:id="rId76"/>
    <p:sldId id="272" r:id="rId77"/>
    <p:sldId id="387" r:id="rId78"/>
    <p:sldId id="302" r:id="rId79"/>
    <p:sldId id="303" r:id="rId80"/>
    <p:sldId id="371" r:id="rId81"/>
    <p:sldId id="367" r:id="rId82"/>
    <p:sldId id="369" r:id="rId83"/>
    <p:sldId id="262" r:id="rId84"/>
    <p:sldId id="376" r:id="rId85"/>
    <p:sldId id="400" r:id="rId86"/>
    <p:sldId id="268" r:id="rId87"/>
    <p:sldId id="401" r:id="rId88"/>
    <p:sldId id="384" r:id="rId89"/>
    <p:sldId id="269" r:id="rId90"/>
    <p:sldId id="270" r:id="rId91"/>
    <p:sldId id="377" r:id="rId92"/>
    <p:sldId id="290" r:id="rId93"/>
    <p:sldId id="370" r:id="rId94"/>
    <p:sldId id="316" r:id="rId95"/>
    <p:sldId id="317" r:id="rId96"/>
    <p:sldId id="293" r:id="rId97"/>
    <p:sldId id="295" r:id="rId98"/>
    <p:sldId id="297" r:id="rId99"/>
    <p:sldId id="313" r:id="rId100"/>
    <p:sldId id="314" r:id="rId101"/>
    <p:sldId id="346" r:id="rId102"/>
    <p:sldId id="348" r:id="rId103"/>
    <p:sldId id="296" r:id="rId104"/>
    <p:sldId id="378" r:id="rId105"/>
    <p:sldId id="397" r:id="rId106"/>
    <p:sldId id="294" r:id="rId107"/>
    <p:sldId id="298" r:id="rId108"/>
    <p:sldId id="299" r:id="rId109"/>
    <p:sldId id="300" r:id="rId110"/>
    <p:sldId id="389" r:id="rId111"/>
    <p:sldId id="374" r:id="rId112"/>
    <p:sldId id="338" r:id="rId113"/>
    <p:sldId id="340" r:id="rId114"/>
    <p:sldId id="390" r:id="rId115"/>
    <p:sldId id="391" r:id="rId116"/>
    <p:sldId id="392" r:id="rId117"/>
    <p:sldId id="393" r:id="rId118"/>
    <p:sldId id="363" r:id="rId119"/>
    <p:sldId id="365" r:id="rId120"/>
    <p:sldId id="342" r:id="rId121"/>
    <p:sldId id="344" r:id="rId122"/>
    <p:sldId id="359" r:id="rId123"/>
    <p:sldId id="361" r:id="rId124"/>
    <p:sldId id="357" r:id="rId125"/>
    <p:sldId id="308" r:id="rId126"/>
    <p:sldId id="354" r:id="rId127"/>
    <p:sldId id="356" r:id="rId128"/>
    <p:sldId id="306" r:id="rId129"/>
    <p:sldId id="307" r:id="rId130"/>
    <p:sldId id="331" r:id="rId131"/>
    <p:sldId id="332" r:id="rId132"/>
    <p:sldId id="334" r:id="rId133"/>
    <p:sldId id="336" r:id="rId134"/>
    <p:sldId id="372" r:id="rId135"/>
    <p:sldId id="373" r:id="rId136"/>
    <p:sldId id="292" r:id="rId137"/>
    <p:sldId id="291" r:id="rId138"/>
    <p:sldId id="301" r:id="rId139"/>
    <p:sldId id="407" r:id="rId140"/>
    <p:sldId id="408"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0000"/>
    <a:srgbClr val="475743"/>
    <a:srgbClr val="000000"/>
    <a:srgbClr val="007E39"/>
    <a:srgbClr val="1B5B21"/>
    <a:srgbClr val="20665E"/>
    <a:srgbClr val="267C72"/>
    <a:srgbClr val="257D2D"/>
    <a:srgbClr val="267C55"/>
    <a:srgbClr val="751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autoAdjust="0"/>
    <p:restoredTop sz="86475" autoAdjust="0"/>
  </p:normalViewPr>
  <p:slideViewPr>
    <p:cSldViewPr>
      <p:cViewPr>
        <p:scale>
          <a:sx n="100" d="100"/>
          <a:sy n="100" d="100"/>
        </p:scale>
        <p:origin x="-960" y="930"/>
      </p:cViewPr>
      <p:guideLst>
        <p:guide orient="horz" pos="2160"/>
        <p:guide pos="2880"/>
      </p:guideLst>
    </p:cSldViewPr>
  </p:slideViewPr>
  <p:outlineViewPr>
    <p:cViewPr>
      <p:scale>
        <a:sx n="33" d="100"/>
        <a:sy n="33" d="100"/>
      </p:scale>
      <p:origin x="222"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slide" Target="slides/slide107.xml"/><Relationship Id="rId137"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slide" Target="slides/slide110.xml"/><Relationship Id="rId140" Type="http://schemas.openxmlformats.org/officeDocument/2006/relationships/slide" Target="slides/slide118.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ABE2E-7BCD-43CF-9C33-16A410B9AB2E}" type="datetimeFigureOut">
              <a:rPr lang="en-US" smtClean="0"/>
              <a:pPr/>
              <a:t>4/19/2012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C83328-19F8-42ED-BAA3-167FC492BA72}" type="slidenum">
              <a:rPr lang="en-US" smtClean="0"/>
              <a:pPr/>
              <a:t>‹#›</a:t>
            </a:fld>
            <a:endParaRPr lang="en-US"/>
          </a:p>
        </p:txBody>
      </p:sp>
    </p:spTree>
    <p:extLst>
      <p:ext uri="{BB962C8B-B14F-4D97-AF65-F5344CB8AC3E}">
        <p14:creationId xmlns:p14="http://schemas.microsoft.com/office/powerpoint/2010/main" val="3922280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12</a:t>
            </a:fld>
            <a:endParaRPr lang="en-US"/>
          </a:p>
        </p:txBody>
      </p:sp>
    </p:spTree>
    <p:extLst>
      <p:ext uri="{BB962C8B-B14F-4D97-AF65-F5344CB8AC3E}">
        <p14:creationId xmlns:p14="http://schemas.microsoft.com/office/powerpoint/2010/main" val="150441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47</a:t>
            </a:fld>
            <a:endParaRPr lang="en-US"/>
          </a:p>
        </p:txBody>
      </p:sp>
    </p:spTree>
    <p:extLst>
      <p:ext uri="{BB962C8B-B14F-4D97-AF65-F5344CB8AC3E}">
        <p14:creationId xmlns:p14="http://schemas.microsoft.com/office/powerpoint/2010/main" val="329908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55</a:t>
            </a:fld>
            <a:endParaRPr lang="en-US"/>
          </a:p>
        </p:txBody>
      </p:sp>
    </p:spTree>
    <p:extLst>
      <p:ext uri="{BB962C8B-B14F-4D97-AF65-F5344CB8AC3E}">
        <p14:creationId xmlns:p14="http://schemas.microsoft.com/office/powerpoint/2010/main" val="142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62</a:t>
            </a:fld>
            <a:endParaRPr lang="en-US"/>
          </a:p>
        </p:txBody>
      </p:sp>
    </p:spTree>
    <p:extLst>
      <p:ext uri="{BB962C8B-B14F-4D97-AF65-F5344CB8AC3E}">
        <p14:creationId xmlns:p14="http://schemas.microsoft.com/office/powerpoint/2010/main" val="19001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063819-EBD2-0840-8A3C-288B761C467A}"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04868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65</a:t>
            </a:fld>
            <a:endParaRPr lang="en-US"/>
          </a:p>
        </p:txBody>
      </p:sp>
    </p:spTree>
    <p:extLst>
      <p:ext uri="{BB962C8B-B14F-4D97-AF65-F5344CB8AC3E}">
        <p14:creationId xmlns:p14="http://schemas.microsoft.com/office/powerpoint/2010/main" val="1610882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66</a:t>
            </a:fld>
            <a:endParaRPr lang="en-US"/>
          </a:p>
        </p:txBody>
      </p:sp>
    </p:spTree>
    <p:extLst>
      <p:ext uri="{BB962C8B-B14F-4D97-AF65-F5344CB8AC3E}">
        <p14:creationId xmlns:p14="http://schemas.microsoft.com/office/powerpoint/2010/main" val="1191450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87</a:t>
            </a:fld>
            <a:endParaRPr lang="en-US"/>
          </a:p>
        </p:txBody>
      </p:sp>
    </p:spTree>
    <p:extLst>
      <p:ext uri="{BB962C8B-B14F-4D97-AF65-F5344CB8AC3E}">
        <p14:creationId xmlns:p14="http://schemas.microsoft.com/office/powerpoint/2010/main" val="3937141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93</a:t>
            </a:fld>
            <a:endParaRPr lang="en-US"/>
          </a:p>
        </p:txBody>
      </p:sp>
    </p:spTree>
    <p:extLst>
      <p:ext uri="{BB962C8B-B14F-4D97-AF65-F5344CB8AC3E}">
        <p14:creationId xmlns:p14="http://schemas.microsoft.com/office/powerpoint/2010/main" val="585268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108</a:t>
            </a:fld>
            <a:endParaRPr lang="en-US"/>
          </a:p>
        </p:txBody>
      </p:sp>
    </p:spTree>
    <p:extLst>
      <p:ext uri="{BB962C8B-B14F-4D97-AF65-F5344CB8AC3E}">
        <p14:creationId xmlns:p14="http://schemas.microsoft.com/office/powerpoint/2010/main" val="1379236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44BE3-EDC9-4F75-8916-7608F5E5D428}"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314706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18</a:t>
            </a:fld>
            <a:endParaRPr lang="en-US"/>
          </a:p>
        </p:txBody>
      </p:sp>
    </p:spTree>
    <p:extLst>
      <p:ext uri="{BB962C8B-B14F-4D97-AF65-F5344CB8AC3E}">
        <p14:creationId xmlns:p14="http://schemas.microsoft.com/office/powerpoint/2010/main" val="202625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28</a:t>
            </a:fld>
            <a:endParaRPr lang="en-US"/>
          </a:p>
        </p:txBody>
      </p:sp>
    </p:spTree>
    <p:extLst>
      <p:ext uri="{BB962C8B-B14F-4D97-AF65-F5344CB8AC3E}">
        <p14:creationId xmlns:p14="http://schemas.microsoft.com/office/powerpoint/2010/main" val="63791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30</a:t>
            </a:fld>
            <a:endParaRPr lang="en-US"/>
          </a:p>
        </p:txBody>
      </p:sp>
    </p:spTree>
    <p:extLst>
      <p:ext uri="{BB962C8B-B14F-4D97-AF65-F5344CB8AC3E}">
        <p14:creationId xmlns:p14="http://schemas.microsoft.com/office/powerpoint/2010/main" val="175038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32</a:t>
            </a:fld>
            <a:endParaRPr lang="en-US"/>
          </a:p>
        </p:txBody>
      </p:sp>
    </p:spTree>
    <p:extLst>
      <p:ext uri="{BB962C8B-B14F-4D97-AF65-F5344CB8AC3E}">
        <p14:creationId xmlns:p14="http://schemas.microsoft.com/office/powerpoint/2010/main" val="385291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35</a:t>
            </a:fld>
            <a:endParaRPr lang="en-US"/>
          </a:p>
        </p:txBody>
      </p:sp>
    </p:spTree>
    <p:extLst>
      <p:ext uri="{BB962C8B-B14F-4D97-AF65-F5344CB8AC3E}">
        <p14:creationId xmlns:p14="http://schemas.microsoft.com/office/powerpoint/2010/main" val="28398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EE04CD-C7FD-494A-AAC7-B6DF1ECD2C27}"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43</a:t>
            </a:fld>
            <a:endParaRPr lang="en-US"/>
          </a:p>
        </p:txBody>
      </p:sp>
    </p:spTree>
    <p:extLst>
      <p:ext uri="{BB962C8B-B14F-4D97-AF65-F5344CB8AC3E}">
        <p14:creationId xmlns:p14="http://schemas.microsoft.com/office/powerpoint/2010/main" val="181329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83328-19F8-42ED-BAA3-167FC492BA72}" type="slidenum">
              <a:rPr lang="en-US" smtClean="0"/>
              <a:pPr/>
              <a:t>44</a:t>
            </a:fld>
            <a:endParaRPr lang="en-US"/>
          </a:p>
        </p:txBody>
      </p:sp>
    </p:spTree>
    <p:extLst>
      <p:ext uri="{BB962C8B-B14F-4D97-AF65-F5344CB8AC3E}">
        <p14:creationId xmlns:p14="http://schemas.microsoft.com/office/powerpoint/2010/main" val="95620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AEFB23-B137-4F24-8A44-3D700AAB81E7}"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23182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6FF6D9-803C-4DD2-897A-133A07A3BA4A}"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132902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E1EB6-2128-44C4-BD9B-3A75BF495B9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8187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7AF183-AF05-4157-A5AC-D97D216FBD8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548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A8A95-346D-4ABC-BEC5-43B83B7BF6E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265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2FC053-D33F-4260-9F45-3B977A96C1C9}"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422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8F83E-28E0-43C4-BD89-0103911350E0}"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111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126E21-3181-47E9-8926-38DB0B467C4B}"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690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CE877-36E8-43B5-BA34-7FFBEE21267A}"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020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F909A2-6397-4A0A-8E69-0707E523290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676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DD57B2-9528-44B2-B8E3-D5C1D3879597}"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864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21F501-0FD3-4AD4-BE61-FD5E5771536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40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3AD75D-16E3-420F-8A73-E9F46CDA3A46}"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7942709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13FC05-C0D9-477C-B8B5-AA2F1B149296}"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9969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60F5F0-058B-4AE0-AA98-27EA719B1D8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2510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170B28-4FD5-4341-BE51-3E3CC21BCFE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3201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118F98-1E01-4F04-AD34-1B53C587859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656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0C7D8D-90E2-4A00-A3FD-9AEDE5CF0DF8}"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442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9ED794-00FB-4001-896D-CB2C4D512882}"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6370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36E5D-BDFF-4FA1-8C8C-6BE89F5DADB8}"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5542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1C969-9942-4ED8-A99B-99F53F2188AE}"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9023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BD6FF-E501-4EFB-9317-0B23795EC978}"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754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DBC745-615D-4790-8FF5-C25D3BCAFC8A}"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9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DAA91B-2292-409F-840F-C21BEE0DD76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6039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BFFEF3-AE9F-4CEF-8787-2FA305E5823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2270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7F1C7-717B-48AA-8B86-A5E1CEF53DD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773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DA4B01-1ABD-4FCB-AC9F-5B96B7CCB87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62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3ADE8-E5B8-4D52-9E5D-9B2A3200ED1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8209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642F5-76B9-41F4-9358-D147506AD3C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625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36C407-CC11-4358-B99C-383A203E9E9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430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1657A1-4F45-4E6C-ACAE-05E7B4A23FF9}"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183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9A0A72-5FEB-4236-9EB4-DAD22D255ECC}"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2925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BCAF4-3544-4116-92A8-8682B1584C25}"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389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A14DD-D163-4DD9-A818-F0BF9387B64A}"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783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60EB5-2648-4A28-9A4F-AA21426A97D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5934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37090F-D808-435B-A110-546B6247273C}"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0198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7A8FA-EC30-458B-BDF4-24A11F3764D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4530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44FFA7-D615-4FCB-AD7C-5FE9A757DDED}"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1796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9767C-90E3-4EB3-8599-DD3C2A181589}"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4414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BF208D-E503-4C05-B56B-A2DC986FAD8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9474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706644-2855-4266-8840-20D924B528D6}"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9772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69361B-DC0E-4D5C-BBE7-5B565CC0386F}"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9551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FAB75D-CE5F-4F12-B46E-75ADC6FDD72C}"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262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DD7B5F-B95A-434D-B729-100DC07145E4}"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8058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4E857-C5C5-4CCA-9FB9-6F1FBBB4194E}"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20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70485C-6FC7-4C71-A745-EAA957FEA0E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0652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77D71-26E6-4F98-8C39-8C634B95AF3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02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EA1E8-CFE9-47A6-B1DB-5B8E14CC7CB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2570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8A2D1-CE2E-4B06-9ECA-03D8755A2B0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8102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7BB848-4D62-499F-9B45-647842BF175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914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12BFDD-8746-4AB0-AF83-92BAB0003CA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436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120CA-D0D5-415F-8857-E00273700EA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6758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39855-9B30-4FB0-B6D6-0E6C4711BFA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667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6987CF-9640-493A-AB32-C7204A8B2239}"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715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AF2E87-FEDE-408E-B7F7-C5ADD893A76E}"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3704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AB66CF-2C13-487E-B373-06B0E1CE3EBD}"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536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D226DA-3C31-44F3-A927-5B82FE07AEAC}"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0244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7548F-6725-4F2C-A3EF-6A3CC05B1159}"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1293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D1FAD-AD0B-47CD-9D3E-DCD77ED2D0E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565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8E1A5-A280-45E0-9310-F7709989BC2F}"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417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5E54FB-ADEA-4CA5-B85F-693A384E136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5445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CD6DF-C393-45E1-9E89-93C8A31C844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7891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EEC6D-8FFE-4013-848F-D84F40593E36}"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3181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902C1-F509-4E36-A79A-432A3EE3F56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9952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ED47F3-BF65-4185-84E9-987BA98D7A0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7179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8ED709-25E1-4ECD-BC9C-20082EB183A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9458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9DDB37-6FC7-463B-A448-9C7FB6E20EBA}"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21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97AA42-A83A-4B68-96A6-10A5C8835925}"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1327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EE7D8D-1334-4508-B89F-A3970C6A6A02}"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314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B241F-D7B9-4163-9845-EF1A6784F26D}"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7650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77CBE6-359B-470F-97CD-424453152F0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146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D68C6F-C06C-4418-84F4-AD8D89E9150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6904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578CA-E3D2-421D-8649-58D323F4226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750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D0830-8641-4530-96F1-C8B31B975769}"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2918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02ACBA-37E0-4456-A926-0B3EA30BC64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6509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D3C3FC-38BE-4DFE-A85C-AEBEA110690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9545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ECDA6E-B6DC-49D0-B6D5-9E5CCB15743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260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189F9-97B2-4AFE-8B56-9EFD1E07E659}"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084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4233A6-0808-44C9-9F13-FBF52D144F25}"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153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510508-77CF-4B70-B979-1094DFF5F66F}"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9626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1AD555-F68C-4351-9DE9-B8D468A31269}"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0960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98F3F-FD7A-45D5-8033-2635B838ED01}"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511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5BD96-72EB-43BE-9B32-07EFC78F8E91}"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3536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AF0F6-F8D6-4DDE-A942-FA02A2163366}"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651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B3DAD-FDCB-46A2-9023-0913F05D8B0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5471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7BE4C-84E4-46D2-B473-9A10A3AD6F46}"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012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CD6714-67D8-49D1-BDF3-0776BA9F6DB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4774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C25F3-A776-4AE5-A094-9D8521BEABC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76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A4EBB-0883-411D-9373-A14B18AAD40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722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3291D-88B9-4A5D-A961-F480EF1280B8}"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4400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7031B7-4D82-45E2-871B-03C4825D63F0}"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9468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24980-A03E-42DD-ACF0-7882751B3547}"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444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87FC94-0FED-4828-99AE-676930BC2159}"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7796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67DC4-11B7-4BB6-B1EA-66C3DEAD4FFF}"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1513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8011D-A7B1-46A5-A5D4-D34DE858BC1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0997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D0621-09A4-40DB-ACEE-83CB4C8F4829}"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4457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D31AC-12F4-45A2-95D3-79922027F2F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8853F-8744-4516-8734-4D3C5EA3D2FD}"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2793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BA6364-00EA-436E-B9A9-FEC4A71885D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653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7A98E-8FB6-4696-BB19-CB9695EB65B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69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053704-3C75-4863-9CF0-80F3EBC6ADD6}"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291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A91F6-6F62-4D3F-90B2-A3636965BB9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8928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35BF25-768D-46B6-9720-1ADD75D4FAEF}"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4282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9116A4-AB1A-4294-80A2-572873D9A170}"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1196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CFF9DF-6428-4CBE-83E5-491F4E8A4B70}"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561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E7E38-FB46-43C8-87A6-30ECC135981B}"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6833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37CB81-0D2C-4103-B134-BA9711B4F0C6}"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691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BF839B-51D7-41F4-AEC7-67DC0A80FA82}"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3857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5894F2-6BFA-441C-8ADC-74F270119B6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414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563AD-67EE-494A-8133-AC1E4CBA78A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7583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AF534C-8F86-40E5-8A5A-04889F7369A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02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2874C-C47F-49AD-A91D-9F08D717FE98}"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67698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C5699-83DD-4B14-B399-1637F3A34C57}"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592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50FD5-A16C-467E-B979-8D72E06D75DD}"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828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02BEDF-D5A8-4CA2-B4E6-7256496C9A2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2978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4FD447-EA21-4699-8042-CBE7769FE3AC}"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7100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5B74DE-C421-4320-8D68-AFF1DFE8C264}"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182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1D5254-C77E-4451-9D7E-25E1A0910FD8}"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0778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4C2B6-8B4B-4511-9774-08AD24EE96A3}"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5675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A1FBB-EDB0-4B7C-9E7A-3CD0EF9831F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182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9B98E-5C6D-418F-90AE-38C4656E5C9C}"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298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432B5-F823-45CE-9BC0-88A7970091C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5318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842896-1306-4345-933F-D761DEDE495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8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9D1378-19C7-4466-90AE-E4BFD0A577C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5311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2205B1-A79F-4345-AF61-069FB2C17F3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802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C33945-70A1-40B0-9BC1-C4E03B978B5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949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775B16-81EE-46CA-96A4-2C887E12607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1090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7EA164-06F9-4106-AD18-DA5A08E58D7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5202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2A9A30-6000-4ED5-A83E-BFC946378369}"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9113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D6C1D8-C25E-4A72-84D3-B8D4CCDE83DE}"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9746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686F8-D98B-4F86-BD5C-6F6645475F12}"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119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C340EB-174D-4A4E-803A-E66D973128A0}"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4524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4D639-D140-4159-8587-22833799BE6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5436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B0470-AFA9-46D3-9688-BDDABF2DD5A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129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66A151-8186-4D54-BBFD-015E6329D54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076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8B4AF2-AE9C-4757-8755-9CFA4C743CC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7692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AD50CE-674D-4C74-B844-5375DF5B742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3766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8DF07B-F750-44E5-B22C-2029323CFA7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027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D89809-6B83-4D02-BE63-E357C658900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3932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8E6A3-DD44-4834-9177-68E40A6D742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1599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12DA93-1BEE-46B0-9BDC-71C53C68FC58}"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1371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D6A4FC-1B08-4BAC-99A2-A46E301C178E}"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0149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3A0ED-B633-46C1-B431-0B5AE266C7B9}"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05979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A2077A-CB7A-4B82-8269-9620B4B303B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7975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2321-27C3-4F85-8A54-300A06EE996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800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209844-6757-4380-A407-246D32FEA23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06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5FEAF-3472-40AC-8965-3C43DD208F0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6311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0F42E7-D8DB-4136-9B9A-2A7C58D6A76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9088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60D0E5-4E71-4CBE-A396-A45E3A26D7F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378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3FA91-FE4D-4706-B249-6BB7CC2237BD}"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16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7C144-66DC-4FA6-B5C4-CC6C482691A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0262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3073A4-772F-4D29-9B68-4AC8ED6128BA}"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211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0268BA-2CF4-4BF8-8D99-CA856A551996}"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2796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3EF0B-855C-4847-9E64-234FCD3F9F19}"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4632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7342-B9DC-485C-808C-9C64C8B4E7DF}"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5327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6ABA8-D1C3-4B54-A176-5DD075497AB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683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691C9-070F-4F11-8A1C-A2F7403C0FC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5198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FA71A7-AF1F-438D-8EE3-3D1D93D172D0}"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1331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0E36C-1EBA-4BD0-A170-E5DA0414E099}"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830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B5CF1-70DC-45A0-B66C-091C5D4A8F3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EAE5B8-C43B-5E44-9C72-2064925C6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349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4ECC6E-CB8C-45BF-812C-8921E8B550C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11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D28914-CFCE-4746-BCAC-CBEF8075969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734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10CEEC-C944-47E5-A780-D4ECA5787C35}"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838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85880C-425B-4C15-9BB3-2A9139F3934D}"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88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90040-6E42-49D8-AFC4-BB387FE8892D}"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60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28FE90-F2F8-45D5-832F-A2D16EE944DB}"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11"/>
          </p:nvPr>
        </p:nvSpPr>
        <p:spPr/>
        <p:txBody>
          <a:bodyPr/>
          <a:lstStyle/>
          <a:p>
            <a:endParaRPr lang="en-US">
              <a:solidFill>
                <a:srgbClr val="FF9000"/>
              </a:solidFill>
            </a:endParaRPr>
          </a:p>
        </p:txBody>
      </p:sp>
      <p:sp>
        <p:nvSpPr>
          <p:cNvPr id="6" name="Slide Number Placeholder 5"/>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4260018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ACF93-6E0D-4F47-B195-B7B8112B28B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794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D33484-8459-4DF4-AE2D-EE07442E4C6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372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526D6-B77E-414F-ABC6-4089BDDC060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329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66772-9B19-4840-A65F-33A43C04E4C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4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2973E9-0CE4-4FE0-B5FA-7877DA55E9C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493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19CA3D-C870-4CBE-BE66-C0510AD7408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493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3FF4C7-52BE-4C76-8E1B-9A360F041AE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01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AB069A-905B-40D7-AB09-5353FEF0A4C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73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3D5CE1-308D-41F0-B84A-9E19B2D4DF8F}"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805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DE11C9-8032-4E54-9F1B-856C125C5FD4}"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91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4F39E1-47A6-4915-95F2-045FA3414E16}" type="datetime1">
              <a:rPr lang="en-US" smtClean="0">
                <a:solidFill>
                  <a:srgbClr val="FF9000"/>
                </a:solidFill>
              </a:rPr>
              <a:t>4/19/2012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3335845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A3389-B193-43FC-A21E-A138B16A6A71}"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493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75072-35D3-4431-A2B8-663A12DCF4C0}"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921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76E51-3E6D-4862-9CFF-D194B256BFD6}"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554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F3F57-C754-4A21-AE63-E35F905951A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129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42725-6064-476D-90D4-A7487AEF40F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53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8B38D-7899-490E-9CAA-CC4E5482190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17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83AB09-FCDD-497C-94F2-CBF5553DE84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060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E9D687-7781-4891-B5F5-FD12A93DA1D1}"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355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01EE59-9D94-4FDF-B399-4FA7B4451D6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01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6C152C-741D-4C6C-A4E6-76DDEB504F4F}"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8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A5A024-2897-41B1-960D-0855CABC31A5}" type="datetime1">
              <a:rPr lang="en-US" smtClean="0">
                <a:solidFill>
                  <a:srgbClr val="FF9000"/>
                </a:solidFill>
              </a:rPr>
              <a:t>4/19/2012</a:t>
            </a:fld>
            <a:endParaRPr lang="en-US">
              <a:solidFill>
                <a:srgbClr val="FF9000"/>
              </a:solidFill>
            </a:endParaRPr>
          </a:p>
        </p:txBody>
      </p:sp>
      <p:sp>
        <p:nvSpPr>
          <p:cNvPr id="8" name="Footer Placeholder 7"/>
          <p:cNvSpPr>
            <a:spLocks noGrp="1"/>
          </p:cNvSpPr>
          <p:nvPr>
            <p:ph type="ftr" sz="quarter" idx="11"/>
          </p:nvPr>
        </p:nvSpPr>
        <p:spPr/>
        <p:txBody>
          <a:bodyPr/>
          <a:lstStyle/>
          <a:p>
            <a:endParaRPr lang="en-US">
              <a:solidFill>
                <a:srgbClr val="FF9000"/>
              </a:solidFill>
            </a:endParaRPr>
          </a:p>
        </p:txBody>
      </p:sp>
      <p:sp>
        <p:nvSpPr>
          <p:cNvPr id="9" name="Slide Number Placeholder 8"/>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778511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2C6466-573C-4E95-9CCB-C1DCA2847906}"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638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84DCC-FBAC-4571-94E4-A05E3B257326}"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00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F0A706-9A35-461D-A28F-EFC117AD42C7}"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666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9956D-8BFF-43AD-AE19-24BBF851D26E}"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424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B2414-ECEA-40F3-8B5E-6424C981CF4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474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2D23D8-27AA-4F85-809B-7AFF2BA2BCE0}"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153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8EB424-28F0-47C5-8F34-F072FB105D8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819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2D11D1-7AE1-48DD-976B-0C7B21CEDFF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868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AD41BD-9315-428F-B949-903740324D7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601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0858EF-C942-4421-A6F0-449AB39779DF}"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81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C7EA25-424E-4AD5-8173-C80FA1B7C431}" type="datetime1">
              <a:rPr lang="en-US" smtClean="0">
                <a:solidFill>
                  <a:srgbClr val="FF9000"/>
                </a:solidFill>
              </a:rPr>
              <a:t>4/19/2012</a:t>
            </a:fld>
            <a:endParaRPr lang="en-US">
              <a:solidFill>
                <a:srgbClr val="FF9000"/>
              </a:solidFill>
            </a:endParaRPr>
          </a:p>
        </p:txBody>
      </p:sp>
      <p:sp>
        <p:nvSpPr>
          <p:cNvPr id="4" name="Footer Placeholder 3"/>
          <p:cNvSpPr>
            <a:spLocks noGrp="1"/>
          </p:cNvSpPr>
          <p:nvPr>
            <p:ph type="ftr" sz="quarter" idx="11"/>
          </p:nvPr>
        </p:nvSpPr>
        <p:spPr/>
        <p:txBody>
          <a:bodyPr/>
          <a:lstStyle/>
          <a:p>
            <a:endParaRPr lang="en-US">
              <a:solidFill>
                <a:srgbClr val="FF9000"/>
              </a:solidFill>
            </a:endParaRPr>
          </a:p>
        </p:txBody>
      </p:sp>
      <p:sp>
        <p:nvSpPr>
          <p:cNvPr id="5" name="Slide Number Placeholder 4"/>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2783707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77D12-54B1-4F6D-86DF-485528447FBB}"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787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88324-E9CA-4650-84F1-D07CE91393A8}"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958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F42C3-D5AC-41EB-823F-14C41ECE28B4}"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453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BF8535-A290-49CC-88A9-3D6A1599C33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64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097FE2-163D-4049-8A7E-38EE897BD751}"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855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148728-9B57-4133-A759-8BE1F015375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964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793F2-D39F-4783-9063-446AECD650D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175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53EFC2-58F9-4230-98D5-9131B10EE3A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233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BDB3E5-7F85-4210-8A6D-2AA7D4E863F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449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466FDD-7F64-4C8D-97BE-211CEFF97BC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4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EB601-0DF1-45CB-B9EF-010F84685E81}" type="datetime1">
              <a:rPr lang="en-US" smtClean="0">
                <a:solidFill>
                  <a:srgbClr val="FF9000"/>
                </a:solidFill>
              </a:rPr>
              <a:t>4/19/2012</a:t>
            </a:fld>
            <a:endParaRPr lang="en-US">
              <a:solidFill>
                <a:srgbClr val="FF9000"/>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
        <p:nvSpPr>
          <p:cNvPr id="4" name="Slide Number Placeholder 3"/>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643025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9E9AD-EC4E-40A0-A4A4-149BC3026FC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370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759BBD-96A9-4D39-AA4F-A50942BC0929}"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65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872366-45E2-41AB-B8FE-67E418E8F289}"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546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2BA16-50D8-4C52-BDF3-53D076DC69A5}"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798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860B2-63B0-424F-A3B3-F5356C3899A2}"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271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AB2E43-8909-4ACE-BAFA-A4BFA78CF2BD}"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577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2397C-AF87-4BD8-BAD9-47BB09D62C4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561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4227D5-C4D0-47C5-ADCC-691853E9B52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576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45EEFE-AE4E-499E-9452-FA6C63CB797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87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E1E158-8C3D-40C7-AF44-264604803E9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37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7637BF-231B-43C1-8912-F0FE388E9AA3}" type="datetime1">
              <a:rPr lang="en-US" smtClean="0">
                <a:solidFill>
                  <a:srgbClr val="FF9000"/>
                </a:solidFill>
              </a:rPr>
              <a:t>4/19/2012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Tree>
    <p:extLst>
      <p:ext uri="{BB962C8B-B14F-4D97-AF65-F5344CB8AC3E}">
        <p14:creationId xmlns:p14="http://schemas.microsoft.com/office/powerpoint/2010/main" val="1923435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189017-0B3F-4D93-8A5C-0E440EEC204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643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1EF7C0-62F1-41AF-9AFE-FFB3FFD1779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851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E31B9D-FB1E-4330-A930-CA825E4E0CFB}"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925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BC37-2E6B-4EC6-83A9-C978C1234009}"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438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C711A-85DB-4D79-A9AF-1686D65A825D}"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710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4FF45-7D06-420E-87C1-6397A0B637B3}"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3580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87DA7C-2CF1-4EA1-907D-6033E53DD79B}"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16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80E1A-1E55-4281-9548-E8C1C932E89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692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65590-022F-4275-B020-DECD44D1EAD9}"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56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3C2B19-600F-41F0-96D7-E0A37E17A15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25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40B35-B2DA-4DBD-9440-3DD1598CFF7D}" type="datetime1">
              <a:rPr lang="en-US" smtClean="0">
                <a:solidFill>
                  <a:srgbClr val="FF9000"/>
                </a:solidFill>
              </a:rPr>
              <a:t>4/19/2012</a:t>
            </a:fld>
            <a:endParaRPr lang="en-US">
              <a:solidFill>
                <a:srgbClr val="FF9000"/>
              </a:solidFill>
            </a:endParaRPr>
          </a:p>
        </p:txBody>
      </p:sp>
      <p:sp>
        <p:nvSpPr>
          <p:cNvPr id="6" name="Footer Placeholder 5"/>
          <p:cNvSpPr>
            <a:spLocks noGrp="1"/>
          </p:cNvSpPr>
          <p:nvPr>
            <p:ph type="ftr" sz="quarter" idx="11"/>
          </p:nvPr>
        </p:nvSpPr>
        <p:spPr/>
        <p:txBody>
          <a:bodyPr/>
          <a:lstStyle/>
          <a:p>
            <a:endParaRPr lang="en-US">
              <a:solidFill>
                <a:srgbClr val="FF9000"/>
              </a:solidFill>
            </a:endParaRPr>
          </a:p>
        </p:txBody>
      </p:sp>
      <p:sp>
        <p:nvSpPr>
          <p:cNvPr id="7" name="Slide Number Placeholder 6"/>
          <p:cNvSpPr>
            <a:spLocks noGrp="1"/>
          </p:cNvSpPr>
          <p:nvPr>
            <p:ph type="sldNum" sz="quarter" idx="12"/>
          </p:nvPr>
        </p:nvSpPr>
        <p:spPr/>
        <p:txBody>
          <a:bodyPr/>
          <a:lstStyle/>
          <a:p>
            <a:fld id="{7EB2B8F6-20A2-429E-8BE2-E2FB9F958B93}" type="slidenum">
              <a:rPr lang="en-US" smtClean="0">
                <a:solidFill>
                  <a:srgbClr val="FF9000"/>
                </a:solidFill>
              </a:rPr>
              <a:pPr/>
              <a:t>‹#›</a:t>
            </a:fld>
            <a:endParaRPr lang="en-US">
              <a:solidFill>
                <a:srgbClr val="FF9000"/>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6484070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754E6D-C3B4-49BC-81F6-F3BB01AD663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61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E7E016-5BBC-46BD-9009-D71025CEB1B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9865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7E04E3-72BE-49C6-8665-CFDBC74160E4}"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8246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D2097-4362-48A8-A272-89564F171136}" type="datetime1">
              <a:rPr lang="en-US" smtClean="0">
                <a:solidFill>
                  <a:prstClr val="black">
                    <a:tint val="75000"/>
                  </a:prstClr>
                </a:solidFill>
              </a:rPr>
              <a:t>4/19/2012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0967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456AFE-FDAF-4FE7-8EC1-158BB05EB5C3}" type="datetime1">
              <a:rPr lang="en-US" smtClean="0">
                <a:solidFill>
                  <a:prstClr val="black">
                    <a:tint val="75000"/>
                  </a:prstClr>
                </a:solidFill>
              </a:rPr>
              <a:t>4/19/2012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6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0C58B-917A-4AAB-8B29-85E88AA27E19}" type="datetime1">
              <a:rPr lang="en-US" smtClean="0">
                <a:solidFill>
                  <a:prstClr val="black">
                    <a:tint val="75000"/>
                  </a:prstClr>
                </a:solidFill>
              </a:rPr>
              <a:t>4/19/2012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381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1B255C-B2DE-4155-9AA5-2F42B29D5D06}"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5231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2E74E-CF23-4269-8541-E6FBCE7C3CA7}" type="datetime1">
              <a:rPr lang="en-US" smtClean="0">
                <a:solidFill>
                  <a:prstClr val="black">
                    <a:tint val="75000"/>
                  </a:prstClr>
                </a:solidFill>
              </a:rPr>
              <a:t>4/19/2012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096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A2CFB-1EBA-48A2-8773-D2CFCD96C4A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649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AC8BB-0B53-493D-B136-A44E78D7E13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11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F60934EA-63BE-473F-A60A-805F60535DCD}" type="datetime1">
              <a:rPr lang="en-US" smtClean="0">
                <a:solidFill>
                  <a:srgbClr val="FF9000"/>
                </a:solidFill>
              </a:rPr>
              <a:t>4/19/2012</a:t>
            </a:fld>
            <a:endParaRPr lang="en-US">
              <a:solidFill>
                <a:srgbClr val="FF9000"/>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a:solidFill>
                <a:srgbClr val="FF9000"/>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7EB2B8F6-20A2-429E-8BE2-E2FB9F958B93}" type="slidenum">
              <a:rPr lang="en-US" smtClean="0">
                <a:solidFill>
                  <a:srgbClr val="FF9000"/>
                </a:solidFill>
              </a:rPr>
              <a:pPr/>
              <a:t>‹#›</a:t>
            </a:fld>
            <a:endParaRPr lang="en-US">
              <a:solidFill>
                <a:srgbClr val="FF9000"/>
              </a:solidFill>
            </a:endParaRPr>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spTree>
    <p:extLst>
      <p:ext uri="{BB962C8B-B14F-4D97-AF65-F5344CB8AC3E}">
        <p14:creationId xmlns:p14="http://schemas.microsoft.com/office/powerpoint/2010/main" val="31328612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398EB-368E-427E-ADBF-9F94984978F1}"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610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02F21-A769-45E5-ADCD-DB29403F9146}"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F0E2E-1BE0-4BFB-9526-17F05733E1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2351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A3657-6C6E-4C81-87D8-07A808C33F6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250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EF8B2-9043-4AD9-8F8B-038A64FF94C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950F0-6A48-49B3-B0C3-3F99667B63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66494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A34B-B5FC-4D33-9AB7-B0653561B11E}"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15355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2CFE7-FF09-4955-828A-96BC55A373D1}"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6DA5-97F6-476D-BC39-BEBD99B77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16137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97DC7-C8DC-4F57-8C7B-6CF646022885}"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04820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BD773-9C74-42C1-B0F3-91FBF79916C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654D9-4372-456F-AE4D-A52CC21A1F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32098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5591D-9CF6-426E-9148-4ADBA8B22FB8}"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51106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839E1-BAEE-48AA-B2F6-53C227266EFB}"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92ADE-BF01-43DA-813A-35FF90C95A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14668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F2600-FBF0-4BCE-9606-F45942C9F68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273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D15A8-F3D6-4E82-9BB4-9CA6230C7AB3}"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22370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82280-CF4B-4066-B4FD-13C773D32DC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844DA-1913-4F68-9DAF-A6FA02E946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71746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09D56CE-66BF-405C-90C7-2E09155C6B9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FEAE5B8-C43B-5E44-9C72-2064925C691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2683565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A305C-AC88-4DB6-B9F2-A153265BD047}"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CB0A9-F57C-44C2-A299-EEC941D215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272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714F0-1060-4E02-BEFD-A7D72BEDF3E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0280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83450-B83B-4671-9997-FAAFB4410BF4}"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CF87B-75C7-4E6E-AB5C-994582567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6533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944D7-C165-4C0D-9029-9B29FC35935A}"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4795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84D4C-9D91-4BBF-BE55-2347127F23DC}"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D8F27-3714-48A4-8C7A-3681A4C32C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256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4DA18-D75F-40A4-A74E-074A46DA3F1F}"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573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21BC8-6175-41CE-B282-9147D6F077E2}" type="datetime1">
              <a:rPr lang="en-US" smtClean="0">
                <a:solidFill>
                  <a:prstClr val="black">
                    <a:tint val="75000"/>
                  </a:prstClr>
                </a:solidFill>
              </a:rPr>
              <a:t>4/19/2012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F9259-869E-483F-B9EB-CB30A6C65B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8224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image" Target="../media/image147.wmf"/><Relationship Id="rId18" Type="http://schemas.openxmlformats.org/officeDocument/2006/relationships/image" Target="../media/image152.jpeg"/><Relationship Id="rId3" Type="http://schemas.openxmlformats.org/officeDocument/2006/relationships/image" Target="../media/image137.wmf"/><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wmf"/><Relationship Id="rId2" Type="http://schemas.openxmlformats.org/officeDocument/2006/relationships/image" Target="../media/image136.jpe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95.xml"/><Relationship Id="rId6" Type="http://schemas.openxmlformats.org/officeDocument/2006/relationships/image" Target="../media/image140.wmf"/><Relationship Id="rId11" Type="http://schemas.openxmlformats.org/officeDocument/2006/relationships/image" Target="../media/image145.wmf"/><Relationship Id="rId5" Type="http://schemas.openxmlformats.org/officeDocument/2006/relationships/image" Target="../media/image139.jpeg"/><Relationship Id="rId15" Type="http://schemas.openxmlformats.org/officeDocument/2006/relationships/image" Target="../media/image149.png"/><Relationship Id="rId23" Type="http://schemas.openxmlformats.org/officeDocument/2006/relationships/image" Target="../media/image157.wmf"/><Relationship Id="rId10" Type="http://schemas.openxmlformats.org/officeDocument/2006/relationships/image" Target="../media/image144.wmf"/><Relationship Id="rId19" Type="http://schemas.openxmlformats.org/officeDocument/2006/relationships/image" Target="../media/image153.wmf"/><Relationship Id="rId4" Type="http://schemas.openxmlformats.org/officeDocument/2006/relationships/image" Target="../media/image138.wmf"/><Relationship Id="rId9" Type="http://schemas.openxmlformats.org/officeDocument/2006/relationships/image" Target="../media/image143.wmf"/><Relationship Id="rId14" Type="http://schemas.openxmlformats.org/officeDocument/2006/relationships/image" Target="../media/image148.wmf"/><Relationship Id="rId22" Type="http://schemas.openxmlformats.org/officeDocument/2006/relationships/image" Target="../media/image15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8.xml"/><Relationship Id="rId5" Type="http://schemas.openxmlformats.org/officeDocument/2006/relationships/image" Target="../media/image161.jpeg"/><Relationship Id="rId4" Type="http://schemas.openxmlformats.org/officeDocument/2006/relationships/image" Target="../media/image160.jpeg"/></Relationships>
</file>

<file path=ppt/slides/_rels/slide10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06.xml.rels><?xml version="1.0" encoding="UTF-8" standalone="yes"?>
<Relationships xmlns="http://schemas.openxmlformats.org/package/2006/relationships"><Relationship Id="rId3" Type="http://schemas.openxmlformats.org/officeDocument/2006/relationships/hyperlink" Target="http://www.hardin.k12.ky.us/japan/orig_crane.htm" TargetMode="External"/><Relationship Id="rId2" Type="http://schemas.openxmlformats.org/officeDocument/2006/relationships/hyperlink" Target="http://thedesigninspiration.com/articles/won-park-the-master-of-origami-paper-folding/" TargetMode="External"/><Relationship Id="rId1" Type="http://schemas.openxmlformats.org/officeDocument/2006/relationships/slideLayout" Target="../slideLayouts/slideLayout156.xml"/><Relationship Id="rId4" Type="http://schemas.openxmlformats.org/officeDocument/2006/relationships/image" Target="../media/image163.png"/></Relationships>
</file>

<file path=ppt/slides/_rels/slide10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6.png"/><Relationship Id="rId1" Type="http://schemas.openxmlformats.org/officeDocument/2006/relationships/slideLayout" Target="../slideLayouts/slideLayout56.xml"/><Relationship Id="rId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hyperlink" Target="http://www.littlefreelibrary.org/" TargetMode="External"/><Relationship Id="rId2" Type="http://schemas.openxmlformats.org/officeDocument/2006/relationships/image" Target="../media/image172.jpe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hyperlink" Target="http://moyelibrary.blogspot.com/" TargetMode="External"/><Relationship Id="rId2" Type="http://schemas.openxmlformats.org/officeDocument/2006/relationships/hyperlink" Target="http://hrmoyelibrary.weebly.com/" TargetMode="External"/><Relationship Id="rId1" Type="http://schemas.openxmlformats.org/officeDocument/2006/relationships/slideLayout" Target="../slideLayouts/slideLayout18.xml"/><Relationship Id="rId5" Type="http://schemas.openxmlformats.org/officeDocument/2006/relationships/image" Target="../media/image175.gif"/><Relationship Id="rId4" Type="http://schemas.openxmlformats.org/officeDocument/2006/relationships/hyperlink" Target="http://valprice.edublogs.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tagxedo.com/gallery.html"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http://www.learnnc.org/media/lessons/DpiIntegrationStrategies6182002457/bats.GIF" TargetMode="Externa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gi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1.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3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wmf"/><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wm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hyperlink" Target="http://www.cilc.org/" TargetMode="External"/><Relationship Id="rId4" Type="http://schemas.openxmlformats.org/officeDocument/2006/relationships/hyperlink" Target="http://projects.twice.cc/"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22.xml"/><Relationship Id="rId5" Type="http://schemas.openxmlformats.org/officeDocument/2006/relationships/image" Target="../media/image57.wmf"/><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image" Target="../media/image61.png"/><Relationship Id="rId7" Type="http://schemas.openxmlformats.org/officeDocument/2006/relationships/image" Target="../media/image65.w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35.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w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jpe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33.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3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241.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xml"/><Relationship Id="rId1" Type="http://schemas.openxmlformats.org/officeDocument/2006/relationships/slideLayout" Target="../slideLayouts/slideLayout237.xml"/><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35.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3.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png"/><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35.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wmf"/><Relationship Id="rId1" Type="http://schemas.openxmlformats.org/officeDocument/2006/relationships/slideLayout" Target="../slideLayouts/slideLayout12.xml"/><Relationship Id="rId6" Type="http://schemas.openxmlformats.org/officeDocument/2006/relationships/image" Target="../media/image122.jpeg"/><Relationship Id="rId5" Type="http://schemas.openxmlformats.org/officeDocument/2006/relationships/image" Target="../media/image121.jpg"/><Relationship Id="rId4" Type="http://schemas.openxmlformats.org/officeDocument/2006/relationships/image" Target="../media/image120.jpeg"/></Relationships>
</file>

<file path=ppt/slides/_rels/slide92.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png"/><Relationship Id="rId1" Type="http://schemas.openxmlformats.org/officeDocument/2006/relationships/slideLayout" Target="../slideLayouts/slideLayout18.xml"/><Relationship Id="rId4" Type="http://schemas.openxmlformats.org/officeDocument/2006/relationships/image" Target="../media/image125.jpeg"/></Relationships>
</file>

<file path=ppt/slides/_rels/slide9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7.xml"/><Relationship Id="rId1" Type="http://schemas.openxmlformats.org/officeDocument/2006/relationships/slideLayout" Target="../slideLayouts/slideLayout235.xml"/><Relationship Id="rId4" Type="http://schemas.openxmlformats.org/officeDocument/2006/relationships/image" Target="../media/image127.JPG"/></Relationships>
</file>

<file path=ppt/slides/_rels/slide9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33.xml"/></Relationships>
</file>

<file path=ppt/slides/_rels/slide9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33.xml"/></Relationships>
</file>

<file path=ppt/slides/_rels/slide9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33.xml"/></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94.xml"/><Relationship Id="rId5" Type="http://schemas.openxmlformats.org/officeDocument/2006/relationships/image" Target="../media/image134.png"/><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0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2"/>
          </p:nvPr>
        </p:nvSpPr>
        <p:spPr>
          <a:xfrm>
            <a:off x="152400" y="3200400"/>
            <a:ext cx="4344988" cy="3951288"/>
          </a:xfrm>
        </p:spPr>
        <p:txBody>
          <a:bodyPr/>
          <a:lstStyle/>
          <a:p>
            <a:r>
              <a:rPr lang="en-US" sz="1800" dirty="0" smtClean="0">
                <a:solidFill>
                  <a:srgbClr val="267C72"/>
                </a:solidFill>
                <a:latin typeface="Arial Black" pitchFamily="34" charset="0"/>
              </a:rPr>
              <a:t>Bachelor of Science in Education, UTK, 1981</a:t>
            </a:r>
          </a:p>
          <a:p>
            <a:r>
              <a:rPr lang="en-US" sz="1800" dirty="0" smtClean="0">
                <a:solidFill>
                  <a:srgbClr val="267C72"/>
                </a:solidFill>
                <a:latin typeface="Arial Black" pitchFamily="34" charset="0"/>
              </a:rPr>
              <a:t>Master’s in Reading, U of H, 1990</a:t>
            </a:r>
          </a:p>
          <a:p>
            <a:r>
              <a:rPr lang="en-US" sz="1800" dirty="0" smtClean="0">
                <a:solidFill>
                  <a:srgbClr val="267C72"/>
                </a:solidFill>
                <a:latin typeface="Arial Black" pitchFamily="34" charset="0"/>
              </a:rPr>
              <a:t>Library certification, UNT, 2008</a:t>
            </a:r>
          </a:p>
          <a:p>
            <a:r>
              <a:rPr lang="en-US" sz="1800" dirty="0" smtClean="0">
                <a:solidFill>
                  <a:srgbClr val="267C72"/>
                </a:solidFill>
                <a:latin typeface="Arial Black" pitchFamily="34" charset="0"/>
              </a:rPr>
              <a:t>Librarian for 4 years</a:t>
            </a:r>
          </a:p>
          <a:p>
            <a:r>
              <a:rPr lang="en-US" sz="1800" dirty="0" smtClean="0">
                <a:solidFill>
                  <a:srgbClr val="267C72"/>
                </a:solidFill>
                <a:latin typeface="Arial Black" pitchFamily="34" charset="0"/>
              </a:rPr>
              <a:t>Title I campus, 800 students,</a:t>
            </a:r>
          </a:p>
          <a:p>
            <a:r>
              <a:rPr lang="en-US" sz="1800" dirty="0" smtClean="0">
                <a:solidFill>
                  <a:srgbClr val="267C72"/>
                </a:solidFill>
                <a:latin typeface="Arial Black" pitchFamily="34" charset="0"/>
              </a:rPr>
              <a:t>LEP – Spanish and Vietnamese</a:t>
            </a:r>
          </a:p>
          <a:p>
            <a:endParaRPr lang="en-US" dirty="0" smtClean="0">
              <a:latin typeface="Arial Black" pitchFamily="34" charset="0"/>
            </a:endParaRPr>
          </a:p>
          <a:p>
            <a:endParaRPr lang="en-US" dirty="0" smtClean="0">
              <a:latin typeface="Arial Black" pitchFamily="34" charset="0"/>
            </a:endParaRPr>
          </a:p>
        </p:txBody>
      </p:sp>
      <p:sp>
        <p:nvSpPr>
          <p:cNvPr id="16" name="Content Placeholder 15"/>
          <p:cNvSpPr>
            <a:spLocks noGrp="1"/>
          </p:cNvSpPr>
          <p:nvPr>
            <p:ph sz="quarter" idx="4"/>
          </p:nvPr>
        </p:nvSpPr>
        <p:spPr>
          <a:xfrm>
            <a:off x="4645025" y="3124200"/>
            <a:ext cx="4346575" cy="3951288"/>
          </a:xfrm>
        </p:spPr>
        <p:txBody>
          <a:bodyPr>
            <a:normAutofit/>
          </a:bodyPr>
          <a:lstStyle/>
          <a:p>
            <a:r>
              <a:rPr lang="en-US" sz="1800" dirty="0" smtClean="0">
                <a:solidFill>
                  <a:srgbClr val="257D2D"/>
                </a:solidFill>
                <a:latin typeface="Arial Black" pitchFamily="34" charset="0"/>
              </a:rPr>
              <a:t>Bachelor of Science in Art Education, UTK, 1979</a:t>
            </a:r>
          </a:p>
          <a:p>
            <a:r>
              <a:rPr lang="en-US" sz="1800" dirty="0" smtClean="0">
                <a:solidFill>
                  <a:srgbClr val="257D2D"/>
                </a:solidFill>
                <a:latin typeface="Arial Black" pitchFamily="34" charset="0"/>
              </a:rPr>
              <a:t>Master’s of Library and Information Science, UNT, 2008</a:t>
            </a:r>
          </a:p>
          <a:p>
            <a:r>
              <a:rPr lang="en-US" sz="1800" dirty="0" smtClean="0">
                <a:solidFill>
                  <a:srgbClr val="257D2D"/>
                </a:solidFill>
                <a:latin typeface="Arial Black" pitchFamily="34" charset="0"/>
              </a:rPr>
              <a:t>Librarian for 23 years – I needed job, they needed librarians</a:t>
            </a:r>
          </a:p>
          <a:p>
            <a:r>
              <a:rPr lang="en-US" sz="1800" dirty="0" smtClean="0">
                <a:solidFill>
                  <a:srgbClr val="257D2D"/>
                </a:solidFill>
                <a:latin typeface="Arial Black" pitchFamily="34" charset="0"/>
              </a:rPr>
              <a:t>Title I campus, 750 students</a:t>
            </a:r>
            <a:endParaRPr lang="en-US" sz="1800" dirty="0">
              <a:solidFill>
                <a:srgbClr val="257D2D"/>
              </a:solidFill>
              <a:latin typeface="Arial Black" pitchFamily="34" charset="0"/>
            </a:endParaRPr>
          </a:p>
          <a:p>
            <a:r>
              <a:rPr lang="en-US" sz="1800" dirty="0" smtClean="0">
                <a:solidFill>
                  <a:srgbClr val="257D2D"/>
                </a:solidFill>
                <a:latin typeface="Arial Black" pitchFamily="34" charset="0"/>
              </a:rPr>
              <a:t>Everyone’s LEP </a:t>
            </a:r>
            <a:endParaRPr lang="en-US" sz="1800" dirty="0">
              <a:solidFill>
                <a:srgbClr val="257D2D"/>
              </a:solidFill>
              <a:latin typeface="Arial Black" pitchFamily="34" charset="0"/>
            </a:endParaRPr>
          </a:p>
        </p:txBody>
      </p:sp>
      <p:sp>
        <p:nvSpPr>
          <p:cNvPr id="12" name="Title 11"/>
          <p:cNvSpPr>
            <a:spLocks noGrp="1"/>
          </p:cNvSpPr>
          <p:nvPr>
            <p:ph type="title"/>
          </p:nvPr>
        </p:nvSpPr>
        <p:spPr>
          <a:xfrm>
            <a:off x="152400" y="-152400"/>
            <a:ext cx="8686800" cy="1752600"/>
          </a:xfrm>
        </p:spPr>
        <p:txBody>
          <a:bodyPr>
            <a:normAutofit/>
          </a:bodyPr>
          <a:lstStyle/>
          <a:p>
            <a:r>
              <a:rPr lang="en-US" sz="2800" b="1" dirty="0" smtClean="0">
                <a:solidFill>
                  <a:srgbClr val="267C55"/>
                </a:solidFill>
                <a:latin typeface="Arial Black" pitchFamily="34" charset="0"/>
              </a:rPr>
              <a:t>Welcome to Research4Life </a:t>
            </a:r>
            <a:br>
              <a:rPr lang="en-US" sz="2800" b="1" dirty="0" smtClean="0">
                <a:solidFill>
                  <a:srgbClr val="267C55"/>
                </a:solidFill>
                <a:latin typeface="Arial Black" pitchFamily="34" charset="0"/>
              </a:rPr>
            </a:br>
            <a:r>
              <a:rPr lang="en-US" sz="2800" b="1" dirty="0" smtClean="0">
                <a:solidFill>
                  <a:srgbClr val="267C55"/>
                </a:solidFill>
                <a:latin typeface="Arial Black" pitchFamily="34" charset="0"/>
              </a:rPr>
              <a:t>aka</a:t>
            </a:r>
            <a:br>
              <a:rPr lang="en-US" sz="2800" b="1" dirty="0" smtClean="0">
                <a:solidFill>
                  <a:srgbClr val="267C55"/>
                </a:solidFill>
                <a:latin typeface="Arial Black" pitchFamily="34" charset="0"/>
              </a:rPr>
            </a:br>
            <a:r>
              <a:rPr lang="en-US" sz="2800" b="1" dirty="0" smtClean="0">
                <a:solidFill>
                  <a:srgbClr val="267C55"/>
                </a:solidFill>
                <a:latin typeface="Arial Black" pitchFamily="34" charset="0"/>
              </a:rPr>
              <a:t>Exciting Elementary Library Lessons</a:t>
            </a:r>
            <a:endParaRPr lang="en-US" sz="2800" b="1" dirty="0">
              <a:solidFill>
                <a:srgbClr val="267C55"/>
              </a:solidFill>
              <a:latin typeface="Arial Black" pitchFamily="34" charset="0"/>
            </a:endParaRPr>
          </a:p>
        </p:txBody>
      </p:sp>
      <p:sp>
        <p:nvSpPr>
          <p:cNvPr id="13" name="Text Placeholder 12"/>
          <p:cNvSpPr>
            <a:spLocks noGrp="1"/>
          </p:cNvSpPr>
          <p:nvPr>
            <p:ph type="body" idx="1"/>
          </p:nvPr>
        </p:nvSpPr>
        <p:spPr>
          <a:xfrm>
            <a:off x="228600" y="2636838"/>
            <a:ext cx="4040188" cy="639762"/>
          </a:xfrm>
        </p:spPr>
        <p:txBody>
          <a:bodyPr>
            <a:normAutofit fontScale="70000" lnSpcReduction="20000"/>
          </a:bodyPr>
          <a:lstStyle/>
          <a:p>
            <a:r>
              <a:rPr lang="en-US" sz="2900" dirty="0" smtClean="0">
                <a:solidFill>
                  <a:srgbClr val="20665E"/>
                </a:solidFill>
                <a:latin typeface="Arial Black" pitchFamily="34" charset="0"/>
              </a:rPr>
              <a:t>Valerie Price, </a:t>
            </a:r>
            <a:r>
              <a:rPr lang="en-US" dirty="0" smtClean="0">
                <a:solidFill>
                  <a:srgbClr val="20665E"/>
                </a:solidFill>
                <a:latin typeface="Arial Black" pitchFamily="34" charset="0"/>
              </a:rPr>
              <a:t>Spring ISD</a:t>
            </a:r>
          </a:p>
          <a:p>
            <a:r>
              <a:rPr lang="en-US" dirty="0" err="1" smtClean="0">
                <a:solidFill>
                  <a:srgbClr val="20665E"/>
                </a:solidFill>
                <a:latin typeface="Arial Black" pitchFamily="34" charset="0"/>
              </a:rPr>
              <a:t>Beneke</a:t>
            </a:r>
            <a:r>
              <a:rPr lang="en-US" dirty="0" smtClean="0">
                <a:solidFill>
                  <a:srgbClr val="20665E"/>
                </a:solidFill>
                <a:latin typeface="Arial Black" pitchFamily="34" charset="0"/>
              </a:rPr>
              <a:t> Elementary, part-time</a:t>
            </a:r>
            <a:endParaRPr lang="en-US" dirty="0">
              <a:solidFill>
                <a:srgbClr val="20665E"/>
              </a:solidFill>
              <a:latin typeface="Arial Black" pitchFamily="34" charset="0"/>
            </a:endParaRPr>
          </a:p>
        </p:txBody>
      </p:sp>
      <p:sp>
        <p:nvSpPr>
          <p:cNvPr id="15" name="Text Placeholder 14"/>
          <p:cNvSpPr>
            <a:spLocks noGrp="1"/>
          </p:cNvSpPr>
          <p:nvPr>
            <p:ph type="body" sz="quarter" idx="3"/>
          </p:nvPr>
        </p:nvSpPr>
        <p:spPr>
          <a:xfrm>
            <a:off x="4645025" y="2590800"/>
            <a:ext cx="4041775" cy="639762"/>
          </a:xfrm>
        </p:spPr>
        <p:txBody>
          <a:bodyPr>
            <a:normAutofit fontScale="70000" lnSpcReduction="20000"/>
          </a:bodyPr>
          <a:lstStyle/>
          <a:p>
            <a:r>
              <a:rPr lang="en-US" sz="2900" dirty="0" smtClean="0">
                <a:solidFill>
                  <a:srgbClr val="1B5B21"/>
                </a:solidFill>
                <a:latin typeface="Arial Black" pitchFamily="34" charset="0"/>
              </a:rPr>
              <a:t>Leslie </a:t>
            </a:r>
            <a:r>
              <a:rPr lang="en-US" sz="2900" dirty="0" err="1" smtClean="0">
                <a:solidFill>
                  <a:srgbClr val="1B5B21"/>
                </a:solidFill>
                <a:latin typeface="Arial Black" pitchFamily="34" charset="0"/>
              </a:rPr>
              <a:t>Clingan</a:t>
            </a:r>
            <a:r>
              <a:rPr lang="en-US" sz="2900" dirty="0" smtClean="0">
                <a:solidFill>
                  <a:srgbClr val="1B5B21"/>
                </a:solidFill>
                <a:latin typeface="Arial Black" pitchFamily="34" charset="0"/>
              </a:rPr>
              <a:t>, </a:t>
            </a:r>
            <a:r>
              <a:rPr lang="en-US" dirty="0" smtClean="0">
                <a:solidFill>
                  <a:srgbClr val="1B5B21"/>
                </a:solidFill>
                <a:latin typeface="Arial Black" pitchFamily="34" charset="0"/>
              </a:rPr>
              <a:t>El Paso ISD</a:t>
            </a:r>
          </a:p>
          <a:p>
            <a:r>
              <a:rPr lang="en-US" dirty="0" smtClean="0">
                <a:solidFill>
                  <a:srgbClr val="1B5B21"/>
                </a:solidFill>
                <a:latin typeface="Arial Black" pitchFamily="34" charset="0"/>
              </a:rPr>
              <a:t>H.R. </a:t>
            </a:r>
            <a:r>
              <a:rPr lang="en-US" dirty="0" err="1" smtClean="0">
                <a:solidFill>
                  <a:srgbClr val="1B5B21"/>
                </a:solidFill>
                <a:latin typeface="Arial Black" pitchFamily="34" charset="0"/>
              </a:rPr>
              <a:t>Moye</a:t>
            </a:r>
            <a:r>
              <a:rPr lang="en-US" dirty="0" smtClean="0">
                <a:solidFill>
                  <a:srgbClr val="1B5B21"/>
                </a:solidFill>
                <a:latin typeface="Arial Black" pitchFamily="34" charset="0"/>
              </a:rPr>
              <a:t> Elementary, full-time</a:t>
            </a:r>
            <a:endParaRPr lang="en-US" dirty="0">
              <a:solidFill>
                <a:srgbClr val="1B5B21"/>
              </a:solidFill>
              <a:latin typeface="Arial Black" pitchFamily="34" charset="0"/>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b="25815"/>
          <a:stretch/>
        </p:blipFill>
        <p:spPr>
          <a:xfrm flipH="1">
            <a:off x="3429000" y="1431292"/>
            <a:ext cx="1828800" cy="1159508"/>
          </a:xfrm>
          <a:prstGeom prst="rect">
            <a:avLst/>
          </a:prstGeom>
        </p:spPr>
      </p:pic>
      <p:sp>
        <p:nvSpPr>
          <p:cNvPr id="2" name="Footer Placeholder 1"/>
          <p:cNvSpPr>
            <a:spLocks noGrp="1"/>
          </p:cNvSpPr>
          <p:nvPr>
            <p:ph type="ftr" sz="quarter" idx="11"/>
          </p:nvPr>
        </p:nvSpPr>
        <p:spPr>
          <a:xfrm>
            <a:off x="2971800" y="6416675"/>
            <a:ext cx="3810000" cy="365125"/>
          </a:xfrm>
        </p:spPr>
        <p:txBody>
          <a:bodyPr/>
          <a:lstStyle/>
          <a:p>
            <a:r>
              <a:rPr lang="en-US" sz="2000" dirty="0" smtClean="0">
                <a:solidFill>
                  <a:prstClr val="black">
                    <a:tint val="75000"/>
                  </a:prstClr>
                </a:solidFill>
                <a:latin typeface="Arial Black" pitchFamily="34" charset="0"/>
              </a:rPr>
              <a:t>Text us at 281-377-6671</a:t>
            </a:r>
            <a:endParaRPr lang="en-US" sz="2000" dirty="0">
              <a:solidFill>
                <a:prstClr val="black">
                  <a:tint val="75000"/>
                </a:prstClr>
              </a:solidFill>
              <a:latin typeface="Arial Black" pitchFamily="34" charset="0"/>
            </a:endParaRPr>
          </a:p>
        </p:txBody>
      </p:sp>
      <p:pic>
        <p:nvPicPr>
          <p:cNvPr id="2050" name="Picture 2" descr="https://fbcdn-profile-a.akamaihd.net/hprofile-ak-snc4/273958_1095217945_18220374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341119"/>
            <a:ext cx="1104900" cy="132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76200"/>
            <a:ext cx="8229600" cy="1143000"/>
          </a:xfrm>
        </p:spPr>
        <p:txBody>
          <a:bodyPr>
            <a:normAutofit/>
          </a:bodyPr>
          <a:lstStyle/>
          <a:p>
            <a:r>
              <a:rPr lang="en-US" sz="4000" dirty="0" err="1" smtClean="0">
                <a:latin typeface="Arial Black" pitchFamily="34" charset="0"/>
              </a:rPr>
              <a:t>Kiana’s</a:t>
            </a:r>
            <a:r>
              <a:rPr lang="en-US" sz="4000" dirty="0" smtClean="0">
                <a:latin typeface="Arial Black" pitchFamily="34" charset="0"/>
              </a:rPr>
              <a:t> acrostic poem.</a:t>
            </a:r>
            <a:endParaRPr lang="en-US" sz="4000" dirty="0">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73551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Documents and Settings\Leslie S. Roberts\Local Settings\Temporary Internet Files\Content.IE5\ETQEX7R0\MP900446704[1].jpg"/>
          <p:cNvPicPr>
            <a:picLocks noChangeAspect="1" noChangeArrowheads="1"/>
          </p:cNvPicPr>
          <p:nvPr/>
        </p:nvPicPr>
        <p:blipFill>
          <a:blip r:embed="rId2" cstate="print"/>
          <a:srcRect/>
          <a:stretch>
            <a:fillRect/>
          </a:stretch>
        </p:blipFill>
        <p:spPr bwMode="auto">
          <a:xfrm>
            <a:off x="3962400" y="5410200"/>
            <a:ext cx="1143000" cy="1141217"/>
          </a:xfrm>
          <a:prstGeom prst="rect">
            <a:avLst/>
          </a:prstGeom>
          <a:noFill/>
        </p:spPr>
      </p:pic>
      <p:sp>
        <p:nvSpPr>
          <p:cNvPr id="2" name="TextBox 1"/>
          <p:cNvSpPr txBox="1"/>
          <p:nvPr/>
        </p:nvSpPr>
        <p:spPr>
          <a:xfrm>
            <a:off x="228600" y="0"/>
            <a:ext cx="8686800" cy="3139321"/>
          </a:xfrm>
          <a:prstGeom prst="rect">
            <a:avLst/>
          </a:prstGeom>
          <a:noFill/>
        </p:spPr>
        <p:txBody>
          <a:bodyPr wrap="square" rtlCol="0">
            <a:spAutoFit/>
          </a:bodyPr>
          <a:lstStyle/>
          <a:p>
            <a:r>
              <a:rPr lang="en-US" sz="1600" dirty="0" smtClean="0">
                <a:solidFill>
                  <a:prstClr val="black"/>
                </a:solidFill>
                <a:latin typeface="Rockwell" pitchFamily="18" charset="0"/>
              </a:rPr>
              <a:t>Three statistics  (number facts) about my planet are:</a:t>
            </a:r>
          </a:p>
          <a:p>
            <a:pPr marL="342900" indent="-342900">
              <a:buFont typeface="+mj-lt"/>
              <a:buAutoNum type="arabicPeriod"/>
            </a:pPr>
            <a:r>
              <a:rPr lang="en-US" dirty="0" smtClean="0">
                <a:solidFill>
                  <a:prstClr val="black"/>
                </a:solidFill>
              </a:rPr>
              <a:t>_______________________________________________________________________</a:t>
            </a:r>
          </a:p>
          <a:p>
            <a:pPr marL="342900" indent="-342900"/>
            <a:r>
              <a:rPr lang="en-US" dirty="0" smtClean="0">
                <a:solidFill>
                  <a:prstClr val="black"/>
                </a:solidFill>
              </a:rPr>
              <a:t>__________________________________________________________________________</a:t>
            </a:r>
          </a:p>
          <a:p>
            <a:pPr marL="342900" indent="-342900"/>
            <a:r>
              <a:rPr lang="en-US" dirty="0" smtClean="0">
                <a:solidFill>
                  <a:prstClr val="black"/>
                </a:solidFill>
              </a:rPr>
              <a:t>__________________________________________________________________________   </a:t>
            </a:r>
          </a:p>
          <a:p>
            <a:pPr marL="342900" indent="-342900">
              <a:buFontTx/>
              <a:buAutoNum type="arabicPeriod" startAt="2"/>
            </a:pPr>
            <a:r>
              <a:rPr lang="en-US" dirty="0" smtClean="0">
                <a:solidFill>
                  <a:prstClr val="black"/>
                </a:solidFill>
              </a:rPr>
              <a:t>_______________________________________________________________________</a:t>
            </a:r>
          </a:p>
          <a:p>
            <a:pPr marL="342900" indent="-342900"/>
            <a:r>
              <a:rPr lang="en-US" dirty="0" smtClean="0">
                <a:solidFill>
                  <a:prstClr val="black"/>
                </a:solidFill>
              </a:rPr>
              <a:t>__________________________________________________________________________</a:t>
            </a:r>
          </a:p>
          <a:p>
            <a:pPr marL="342900" indent="-342900"/>
            <a:r>
              <a:rPr lang="en-US" dirty="0" smtClean="0">
                <a:solidFill>
                  <a:prstClr val="black"/>
                </a:solidFill>
              </a:rPr>
              <a:t>__________________________________________________________________________</a:t>
            </a:r>
          </a:p>
          <a:p>
            <a:pPr marL="342900" indent="-342900"/>
            <a:r>
              <a:rPr lang="en-US" dirty="0" smtClean="0">
                <a:solidFill>
                  <a:prstClr val="black"/>
                </a:solidFill>
              </a:rPr>
              <a:t>3.	_______________________________________________________________________</a:t>
            </a:r>
          </a:p>
          <a:p>
            <a:pPr marL="342900" indent="-342900"/>
            <a:r>
              <a:rPr lang="en-US" dirty="0" smtClean="0">
                <a:solidFill>
                  <a:prstClr val="black"/>
                </a:solidFill>
              </a:rPr>
              <a:t>__________________________________________________________________________   </a:t>
            </a:r>
          </a:p>
          <a:p>
            <a:pPr marL="342900" indent="-342900"/>
            <a:r>
              <a:rPr lang="en-US" dirty="0" smtClean="0">
                <a:solidFill>
                  <a:prstClr val="black"/>
                </a:solidFill>
              </a:rPr>
              <a:t>__________________________________________________________________________</a:t>
            </a:r>
          </a:p>
          <a:p>
            <a:pPr marL="342900" indent="-342900">
              <a:buFont typeface="+mj-lt"/>
              <a:buAutoNum type="arabicPeriod"/>
            </a:pPr>
            <a:endParaRPr lang="en-US" dirty="0">
              <a:solidFill>
                <a:prstClr val="black"/>
              </a:solidFill>
            </a:endParaRPr>
          </a:p>
        </p:txBody>
      </p:sp>
      <p:pic>
        <p:nvPicPr>
          <p:cNvPr id="1026" name="Picture 2" descr="C:\Documents and Settings\Leslie S. Roberts\Local Settings\Temporary Internet Files\Content.IE5\WZ75RX1Y\MC900155503[1].wmf"/>
          <p:cNvPicPr>
            <a:picLocks noChangeAspect="1" noChangeArrowheads="1"/>
          </p:cNvPicPr>
          <p:nvPr/>
        </p:nvPicPr>
        <p:blipFill>
          <a:blip r:embed="rId3" cstate="print"/>
          <a:srcRect/>
          <a:stretch>
            <a:fillRect/>
          </a:stretch>
        </p:blipFill>
        <p:spPr bwMode="auto">
          <a:xfrm>
            <a:off x="379484" y="5410200"/>
            <a:ext cx="1296916" cy="609600"/>
          </a:xfrm>
          <a:prstGeom prst="rect">
            <a:avLst/>
          </a:prstGeom>
          <a:noFill/>
        </p:spPr>
      </p:pic>
      <p:pic>
        <p:nvPicPr>
          <p:cNvPr id="1027" name="Picture 3" descr="C:\Documents and Settings\Leslie S. Roberts\Local Settings\Temporary Internet Files\Content.IE5\JRZ4ORBP\MC900154814[1].wmf"/>
          <p:cNvPicPr>
            <a:picLocks noChangeAspect="1" noChangeArrowheads="1"/>
          </p:cNvPicPr>
          <p:nvPr/>
        </p:nvPicPr>
        <p:blipFill>
          <a:blip r:embed="rId4" cstate="print"/>
          <a:srcRect/>
          <a:stretch>
            <a:fillRect/>
          </a:stretch>
        </p:blipFill>
        <p:spPr bwMode="auto">
          <a:xfrm>
            <a:off x="2667000" y="3429858"/>
            <a:ext cx="990599" cy="1065942"/>
          </a:xfrm>
          <a:prstGeom prst="rect">
            <a:avLst/>
          </a:prstGeom>
          <a:noFill/>
        </p:spPr>
      </p:pic>
      <p:pic>
        <p:nvPicPr>
          <p:cNvPr id="1032" name="Picture 8" descr="C:\Documents and Settings\Leslie S. Roberts\Local Settings\Temporary Internet Files\Content.IE5\WZ75RX1Y\MP900400955[1].jpg"/>
          <p:cNvPicPr>
            <a:picLocks noChangeAspect="1" noChangeArrowheads="1"/>
          </p:cNvPicPr>
          <p:nvPr/>
        </p:nvPicPr>
        <p:blipFill>
          <a:blip r:embed="rId5" cstate="print"/>
          <a:srcRect/>
          <a:stretch>
            <a:fillRect/>
          </a:stretch>
        </p:blipFill>
        <p:spPr bwMode="auto">
          <a:xfrm>
            <a:off x="2743200" y="5693664"/>
            <a:ext cx="1264920" cy="1011936"/>
          </a:xfrm>
          <a:prstGeom prst="rect">
            <a:avLst/>
          </a:prstGeom>
          <a:noFill/>
        </p:spPr>
      </p:pic>
      <p:pic>
        <p:nvPicPr>
          <p:cNvPr id="1040" name="Picture 16" descr="C:\Documents and Settings\Leslie S. Roberts\Local Settings\Temporary Internet Files\Content.IE5\B404D78G\MC900329623[1].wmf"/>
          <p:cNvPicPr>
            <a:picLocks noChangeAspect="1" noChangeArrowheads="1"/>
          </p:cNvPicPr>
          <p:nvPr/>
        </p:nvPicPr>
        <p:blipFill>
          <a:blip r:embed="rId6" cstate="print"/>
          <a:srcRect/>
          <a:stretch>
            <a:fillRect/>
          </a:stretch>
        </p:blipFill>
        <p:spPr bwMode="auto">
          <a:xfrm>
            <a:off x="1524000" y="5638800"/>
            <a:ext cx="1082991" cy="1066800"/>
          </a:xfrm>
          <a:prstGeom prst="rect">
            <a:avLst/>
          </a:prstGeom>
          <a:noFill/>
        </p:spPr>
      </p:pic>
      <p:pic>
        <p:nvPicPr>
          <p:cNvPr id="1041" name="Picture 17" descr="C:\Documents and Settings\Leslie S. Roberts\Local Settings\Temporary Internet Files\Content.IE5\WZ75RX1Y\MC900432591[1].png"/>
          <p:cNvPicPr>
            <a:picLocks noChangeAspect="1" noChangeArrowheads="1"/>
          </p:cNvPicPr>
          <p:nvPr/>
        </p:nvPicPr>
        <p:blipFill>
          <a:blip r:embed="rId7" cstate="print"/>
          <a:srcRect/>
          <a:stretch>
            <a:fillRect/>
          </a:stretch>
        </p:blipFill>
        <p:spPr bwMode="auto">
          <a:xfrm>
            <a:off x="4953000" y="3124200"/>
            <a:ext cx="1066686" cy="1066686"/>
          </a:xfrm>
          <a:prstGeom prst="rect">
            <a:avLst/>
          </a:prstGeom>
          <a:noFill/>
        </p:spPr>
      </p:pic>
      <p:pic>
        <p:nvPicPr>
          <p:cNvPr id="1042" name="Picture 18" descr="C:\Documents and Settings\Leslie S. Roberts\Local Settings\Temporary Internet Files\Content.IE5\WZ75RX1Y\MC900293832[1].wmf"/>
          <p:cNvPicPr>
            <a:picLocks noChangeAspect="1" noChangeArrowheads="1"/>
          </p:cNvPicPr>
          <p:nvPr/>
        </p:nvPicPr>
        <p:blipFill>
          <a:blip r:embed="rId8" cstate="print"/>
          <a:srcRect/>
          <a:stretch>
            <a:fillRect/>
          </a:stretch>
        </p:blipFill>
        <p:spPr bwMode="auto">
          <a:xfrm>
            <a:off x="1219200" y="3481578"/>
            <a:ext cx="1013163" cy="938022"/>
          </a:xfrm>
          <a:prstGeom prst="rect">
            <a:avLst/>
          </a:prstGeom>
          <a:noFill/>
        </p:spPr>
      </p:pic>
      <p:pic>
        <p:nvPicPr>
          <p:cNvPr id="1043" name="Picture 19" descr="C:\Documents and Settings\Leslie S. Roberts\Local Settings\Temporary Internet Files\Content.IE5\ETQEX7R0\MC900293830[1].wmf"/>
          <p:cNvPicPr>
            <a:picLocks noChangeAspect="1" noChangeArrowheads="1"/>
          </p:cNvPicPr>
          <p:nvPr/>
        </p:nvPicPr>
        <p:blipFill>
          <a:blip r:embed="rId9" cstate="print"/>
          <a:srcRect/>
          <a:stretch>
            <a:fillRect/>
          </a:stretch>
        </p:blipFill>
        <p:spPr bwMode="auto">
          <a:xfrm>
            <a:off x="152400" y="4337128"/>
            <a:ext cx="1030652" cy="1073072"/>
          </a:xfrm>
          <a:prstGeom prst="rect">
            <a:avLst/>
          </a:prstGeom>
          <a:noFill/>
        </p:spPr>
      </p:pic>
      <p:pic>
        <p:nvPicPr>
          <p:cNvPr id="1044" name="Picture 20" descr="C:\Documents and Settings\Leslie S. Roberts\Local Settings\Temporary Internet Files\Content.IE5\ETQEX7R0\MC900251018[1].wmf"/>
          <p:cNvPicPr>
            <a:picLocks noChangeAspect="1" noChangeArrowheads="1"/>
          </p:cNvPicPr>
          <p:nvPr/>
        </p:nvPicPr>
        <p:blipFill>
          <a:blip r:embed="rId10" cstate="print"/>
          <a:srcRect/>
          <a:stretch>
            <a:fillRect/>
          </a:stretch>
        </p:blipFill>
        <p:spPr bwMode="auto">
          <a:xfrm>
            <a:off x="5029200" y="5715000"/>
            <a:ext cx="1143000" cy="861212"/>
          </a:xfrm>
          <a:prstGeom prst="rect">
            <a:avLst/>
          </a:prstGeom>
          <a:noFill/>
        </p:spPr>
      </p:pic>
      <p:pic>
        <p:nvPicPr>
          <p:cNvPr id="1046" name="Picture 22" descr="C:\Documents and Settings\Leslie S. Roberts\Local Settings\Temporary Internet Files\Content.IE5\JRZ4ORBP\MC900104986[1].wmf"/>
          <p:cNvPicPr>
            <a:picLocks noChangeAspect="1" noChangeArrowheads="1"/>
          </p:cNvPicPr>
          <p:nvPr/>
        </p:nvPicPr>
        <p:blipFill>
          <a:blip r:embed="rId11" cstate="print"/>
          <a:srcRect/>
          <a:stretch>
            <a:fillRect/>
          </a:stretch>
        </p:blipFill>
        <p:spPr bwMode="auto">
          <a:xfrm>
            <a:off x="4114800" y="4191000"/>
            <a:ext cx="1291743" cy="1287204"/>
          </a:xfrm>
          <a:prstGeom prst="rect">
            <a:avLst/>
          </a:prstGeom>
          <a:noFill/>
        </p:spPr>
      </p:pic>
      <p:pic>
        <p:nvPicPr>
          <p:cNvPr id="1048" name="Picture 24" descr="C:\Documents and Settings\Leslie S. Roberts\Local Settings\Temporary Internet Files\Content.IE5\ETQEX7R0\MC900432635[1].png"/>
          <p:cNvPicPr>
            <a:picLocks noChangeAspect="1" noChangeArrowheads="1"/>
          </p:cNvPicPr>
          <p:nvPr/>
        </p:nvPicPr>
        <p:blipFill>
          <a:blip r:embed="rId12" cstate="print"/>
          <a:srcRect/>
          <a:stretch>
            <a:fillRect/>
          </a:stretch>
        </p:blipFill>
        <p:spPr bwMode="auto">
          <a:xfrm>
            <a:off x="3200400" y="4629150"/>
            <a:ext cx="857250" cy="857250"/>
          </a:xfrm>
          <a:prstGeom prst="rect">
            <a:avLst/>
          </a:prstGeom>
          <a:noFill/>
        </p:spPr>
      </p:pic>
      <p:pic>
        <p:nvPicPr>
          <p:cNvPr id="1051" name="Picture 27" descr="C:\Documents and Settings\Leslie S. Roberts\Local Settings\Temporary Internet Files\Content.IE5\JRZ4ORBP\MC900200341[1].wmf"/>
          <p:cNvPicPr>
            <a:picLocks noChangeAspect="1" noChangeArrowheads="1"/>
          </p:cNvPicPr>
          <p:nvPr/>
        </p:nvPicPr>
        <p:blipFill>
          <a:blip r:embed="rId13" cstate="print"/>
          <a:srcRect/>
          <a:stretch>
            <a:fillRect/>
          </a:stretch>
        </p:blipFill>
        <p:spPr bwMode="auto">
          <a:xfrm>
            <a:off x="3733800" y="3516448"/>
            <a:ext cx="1151230" cy="750752"/>
          </a:xfrm>
          <a:prstGeom prst="rect">
            <a:avLst/>
          </a:prstGeom>
          <a:noFill/>
        </p:spPr>
      </p:pic>
      <p:pic>
        <p:nvPicPr>
          <p:cNvPr id="1054" name="Picture 30" descr="C:\Documents and Settings\Leslie S. Roberts\Local Settings\Temporary Internet Files\Content.IE5\JRZ4ORBP\MC900053403[1].wmf"/>
          <p:cNvPicPr>
            <a:picLocks noChangeAspect="1" noChangeArrowheads="1"/>
          </p:cNvPicPr>
          <p:nvPr/>
        </p:nvPicPr>
        <p:blipFill>
          <a:blip r:embed="rId14" cstate="print"/>
          <a:srcRect/>
          <a:stretch>
            <a:fillRect/>
          </a:stretch>
        </p:blipFill>
        <p:spPr bwMode="auto">
          <a:xfrm>
            <a:off x="152400" y="3200400"/>
            <a:ext cx="838200" cy="1087900"/>
          </a:xfrm>
          <a:prstGeom prst="rect">
            <a:avLst/>
          </a:prstGeom>
          <a:noFill/>
        </p:spPr>
      </p:pic>
      <p:pic>
        <p:nvPicPr>
          <p:cNvPr id="1055" name="Picture 31"/>
          <p:cNvPicPr>
            <a:picLocks noChangeAspect="1" noChangeArrowheads="1"/>
          </p:cNvPicPr>
          <p:nvPr/>
        </p:nvPicPr>
        <p:blipFill>
          <a:blip r:embed="rId15" cstate="print"/>
          <a:srcRect r="2000" b="18000"/>
          <a:stretch>
            <a:fillRect/>
          </a:stretch>
        </p:blipFill>
        <p:spPr bwMode="auto">
          <a:xfrm>
            <a:off x="5486400" y="4114800"/>
            <a:ext cx="1581150" cy="1123060"/>
          </a:xfrm>
          <a:prstGeom prst="rect">
            <a:avLst/>
          </a:prstGeom>
          <a:noFill/>
          <a:ln w="9525">
            <a:noFill/>
            <a:miter lim="800000"/>
            <a:headEnd/>
            <a:tailEnd/>
          </a:ln>
        </p:spPr>
      </p:pic>
      <p:pic>
        <p:nvPicPr>
          <p:cNvPr id="1056" name="Picture 32"/>
          <p:cNvPicPr>
            <a:picLocks noChangeAspect="1" noChangeArrowheads="1"/>
          </p:cNvPicPr>
          <p:nvPr/>
        </p:nvPicPr>
        <p:blipFill>
          <a:blip r:embed="rId16" cstate="print"/>
          <a:srcRect/>
          <a:stretch>
            <a:fillRect/>
          </a:stretch>
        </p:blipFill>
        <p:spPr bwMode="auto">
          <a:xfrm>
            <a:off x="1447800" y="4619552"/>
            <a:ext cx="1614487" cy="866848"/>
          </a:xfrm>
          <a:prstGeom prst="rect">
            <a:avLst/>
          </a:prstGeom>
          <a:noFill/>
          <a:ln w="9525">
            <a:noFill/>
            <a:miter lim="800000"/>
            <a:headEnd/>
            <a:tailEnd/>
          </a:ln>
        </p:spPr>
      </p:pic>
      <p:pic>
        <p:nvPicPr>
          <p:cNvPr id="1057" name="Picture 33" descr="C:\Documents and Settings\Leslie S. Roberts\Local Settings\Temporary Internet Files\Content.IE5\ETQEX7R0\MC900014789[1].wmf"/>
          <p:cNvPicPr>
            <a:picLocks noChangeAspect="1" noChangeArrowheads="1"/>
          </p:cNvPicPr>
          <p:nvPr/>
        </p:nvPicPr>
        <p:blipFill>
          <a:blip r:embed="rId17" cstate="print"/>
          <a:srcRect/>
          <a:stretch>
            <a:fillRect/>
          </a:stretch>
        </p:blipFill>
        <p:spPr bwMode="auto">
          <a:xfrm>
            <a:off x="6096000" y="3200400"/>
            <a:ext cx="1652321" cy="849478"/>
          </a:xfrm>
          <a:prstGeom prst="rect">
            <a:avLst/>
          </a:prstGeom>
          <a:noFill/>
        </p:spPr>
      </p:pic>
      <p:pic>
        <p:nvPicPr>
          <p:cNvPr id="1061" name="Picture 37" descr="C:\Documents and Settings\Leslie S. Roberts\Local Settings\Temporary Internet Files\Content.IE5\WZ75RX1Y\MP900442575[1].jpg"/>
          <p:cNvPicPr>
            <a:picLocks noChangeAspect="1" noChangeArrowheads="1"/>
          </p:cNvPicPr>
          <p:nvPr/>
        </p:nvPicPr>
        <p:blipFill>
          <a:blip r:embed="rId18" cstate="print"/>
          <a:srcRect/>
          <a:stretch>
            <a:fillRect/>
          </a:stretch>
        </p:blipFill>
        <p:spPr bwMode="auto">
          <a:xfrm>
            <a:off x="7772400" y="3223260"/>
            <a:ext cx="823827" cy="1196340"/>
          </a:xfrm>
          <a:prstGeom prst="rect">
            <a:avLst/>
          </a:prstGeom>
          <a:noFill/>
        </p:spPr>
      </p:pic>
      <p:pic>
        <p:nvPicPr>
          <p:cNvPr id="1064" name="Picture 40" descr="C:\Documents and Settings\Leslie S. Roberts\Local Settings\Temporary Internet Files\Content.IE5\ETQEX7R0\MC900246235[1].wmf"/>
          <p:cNvPicPr>
            <a:picLocks noChangeAspect="1" noChangeArrowheads="1"/>
          </p:cNvPicPr>
          <p:nvPr/>
        </p:nvPicPr>
        <p:blipFill>
          <a:blip r:embed="rId19" cstate="print"/>
          <a:srcRect/>
          <a:stretch>
            <a:fillRect/>
          </a:stretch>
        </p:blipFill>
        <p:spPr bwMode="auto">
          <a:xfrm>
            <a:off x="7421898" y="4515306"/>
            <a:ext cx="1188702" cy="894894"/>
          </a:xfrm>
          <a:prstGeom prst="rect">
            <a:avLst/>
          </a:prstGeom>
          <a:noFill/>
        </p:spPr>
      </p:pic>
      <p:pic>
        <p:nvPicPr>
          <p:cNvPr id="1065" name="Picture 41"/>
          <p:cNvPicPr>
            <a:picLocks noChangeAspect="1" noChangeArrowheads="1"/>
          </p:cNvPicPr>
          <p:nvPr/>
        </p:nvPicPr>
        <p:blipFill>
          <a:blip r:embed="rId20" cstate="print"/>
          <a:srcRect/>
          <a:stretch>
            <a:fillRect/>
          </a:stretch>
        </p:blipFill>
        <p:spPr bwMode="auto">
          <a:xfrm>
            <a:off x="7620000" y="5532568"/>
            <a:ext cx="1371600" cy="1101315"/>
          </a:xfrm>
          <a:prstGeom prst="rect">
            <a:avLst/>
          </a:prstGeom>
          <a:noFill/>
          <a:ln w="9525">
            <a:noFill/>
            <a:miter lim="800000"/>
            <a:headEnd/>
            <a:tailEnd/>
          </a:ln>
        </p:spPr>
      </p:pic>
      <p:pic>
        <p:nvPicPr>
          <p:cNvPr id="1066" name="Picture 42" descr="C:\Documents and Settings\Leslie S. Roberts\Local Settings\Temporary Internet Files\Content.IE5\WZ75RX1Y\MC910217011[1].png"/>
          <p:cNvPicPr>
            <a:picLocks noChangeAspect="1" noChangeArrowheads="1"/>
          </p:cNvPicPr>
          <p:nvPr/>
        </p:nvPicPr>
        <p:blipFill>
          <a:blip r:embed="rId21" cstate="print"/>
          <a:srcRect/>
          <a:stretch>
            <a:fillRect/>
          </a:stretch>
        </p:blipFill>
        <p:spPr bwMode="auto">
          <a:xfrm>
            <a:off x="6096000" y="5334000"/>
            <a:ext cx="685800" cy="685800"/>
          </a:xfrm>
          <a:prstGeom prst="rect">
            <a:avLst/>
          </a:prstGeom>
          <a:noFill/>
        </p:spPr>
      </p:pic>
      <p:pic>
        <p:nvPicPr>
          <p:cNvPr id="1068" name="Picture 44" descr="C:\Documents and Settings\Leslie S. Roberts\Local Settings\Temporary Internet Files\Content.IE5\WZ75RX1Y\MC910215933[1].jpg"/>
          <p:cNvPicPr>
            <a:picLocks noChangeAspect="1" noChangeArrowheads="1"/>
          </p:cNvPicPr>
          <p:nvPr/>
        </p:nvPicPr>
        <p:blipFill>
          <a:blip r:embed="rId22" cstate="print"/>
          <a:srcRect/>
          <a:stretch>
            <a:fillRect/>
          </a:stretch>
        </p:blipFill>
        <p:spPr bwMode="auto">
          <a:xfrm>
            <a:off x="76200" y="5867400"/>
            <a:ext cx="838200" cy="838200"/>
          </a:xfrm>
          <a:prstGeom prst="rect">
            <a:avLst/>
          </a:prstGeom>
          <a:noFill/>
        </p:spPr>
      </p:pic>
      <p:pic>
        <p:nvPicPr>
          <p:cNvPr id="1069" name="Picture 45" descr="C:\Documents and Settings\Leslie S. Roberts\Local Settings\Temporary Internet Files\Content.IE5\JRZ4ORBP\MC900330073[1].wmf"/>
          <p:cNvPicPr>
            <a:picLocks noChangeAspect="1" noChangeArrowheads="1"/>
          </p:cNvPicPr>
          <p:nvPr/>
        </p:nvPicPr>
        <p:blipFill>
          <a:blip r:embed="rId23" cstate="print"/>
          <a:srcRect/>
          <a:stretch>
            <a:fillRect/>
          </a:stretch>
        </p:blipFill>
        <p:spPr bwMode="auto">
          <a:xfrm>
            <a:off x="6405326" y="6096000"/>
            <a:ext cx="1138474" cy="693846"/>
          </a:xfrm>
          <a:prstGeom prst="rect">
            <a:avLst/>
          </a:prstGeom>
          <a:noFill/>
        </p:spPr>
      </p:pic>
      <p:sp>
        <p:nvSpPr>
          <p:cNvPr id="47" name="TextBox 46"/>
          <p:cNvSpPr txBox="1"/>
          <p:nvPr/>
        </p:nvSpPr>
        <p:spPr>
          <a:xfrm>
            <a:off x="1219200" y="2819400"/>
            <a:ext cx="7239000" cy="338554"/>
          </a:xfrm>
          <a:prstGeom prst="rect">
            <a:avLst/>
          </a:prstGeom>
          <a:noFill/>
        </p:spPr>
        <p:txBody>
          <a:bodyPr wrap="square" rtlCol="0">
            <a:spAutoFit/>
          </a:bodyPr>
          <a:lstStyle/>
          <a:p>
            <a:r>
              <a:rPr lang="en-US" sz="1600" b="1" dirty="0" smtClean="0">
                <a:solidFill>
                  <a:prstClr val="black"/>
                </a:solidFill>
                <a:latin typeface="Rockwell" pitchFamily="18" charset="0"/>
              </a:rPr>
              <a:t>The images circled below represent characteristics of my planet. </a:t>
            </a:r>
            <a:endParaRPr lang="en-US" sz="1600" b="1" dirty="0">
              <a:solidFill>
                <a:prstClr val="black"/>
              </a:solidFill>
              <a:latin typeface="Rockwell" pitchFamily="18"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6474065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
            <a:ext cx="8382000" cy="646331"/>
          </a:xfrm>
          <a:prstGeom prst="rect">
            <a:avLst/>
          </a:prstGeom>
          <a:noFill/>
        </p:spPr>
        <p:txBody>
          <a:bodyPr wrap="square" rtlCol="0">
            <a:spAutoFit/>
          </a:bodyPr>
          <a:lstStyle/>
          <a:p>
            <a:pPr algn="ctr"/>
            <a:r>
              <a:rPr lang="en-US" dirty="0" smtClean="0">
                <a:solidFill>
                  <a:prstClr val="black"/>
                </a:solidFill>
                <a:latin typeface="Kristen ITC" pitchFamily="66" charset="0"/>
              </a:rPr>
              <a:t>Research on Soil</a:t>
            </a:r>
          </a:p>
          <a:p>
            <a:pPr algn="ctr"/>
            <a:r>
              <a:rPr lang="en-US" dirty="0">
                <a:solidFill>
                  <a:prstClr val="black"/>
                </a:solidFill>
                <a:latin typeface="Kristen ITC" pitchFamily="66" charset="0"/>
              </a:rPr>
              <a:t>u</a:t>
            </a:r>
            <a:r>
              <a:rPr lang="en-US" dirty="0" smtClean="0">
                <a:solidFill>
                  <a:prstClr val="black"/>
                </a:solidFill>
                <a:latin typeface="Kristen ITC" pitchFamily="66" charset="0"/>
              </a:rPr>
              <a:t>sing print and online databases</a:t>
            </a:r>
            <a:endParaRPr lang="en-US" dirty="0">
              <a:solidFill>
                <a:prstClr val="black"/>
              </a:solidFill>
              <a:latin typeface="Kristen ITC" pitchFamily="66" charset="0"/>
            </a:endParaRPr>
          </a:p>
        </p:txBody>
      </p:sp>
      <p:sp>
        <p:nvSpPr>
          <p:cNvPr id="5" name="TextBox 4"/>
          <p:cNvSpPr txBox="1"/>
          <p:nvPr/>
        </p:nvSpPr>
        <p:spPr>
          <a:xfrm>
            <a:off x="533400" y="762000"/>
            <a:ext cx="7924800" cy="1477328"/>
          </a:xfrm>
          <a:prstGeom prst="rect">
            <a:avLst/>
          </a:prstGeom>
          <a:noFill/>
        </p:spPr>
        <p:txBody>
          <a:bodyPr wrap="square" rtlCol="0">
            <a:spAutoFit/>
          </a:bodyPr>
          <a:lstStyle/>
          <a:p>
            <a:r>
              <a:rPr lang="en-US" dirty="0" smtClean="0">
                <a:solidFill>
                  <a:prstClr val="black"/>
                </a:solidFill>
                <a:latin typeface="Kristen ITC" pitchFamily="66" charset="0"/>
              </a:rPr>
              <a:t>Use the dictionary on Encyclopedia Britannica Online to find a definition for soil.  Please write the definition in your own words on these lines:  _______________________________________________________</a:t>
            </a:r>
          </a:p>
          <a:p>
            <a:r>
              <a:rPr lang="en-US" dirty="0" smtClean="0">
                <a:solidFill>
                  <a:prstClr val="black"/>
                </a:solidFill>
                <a:latin typeface="Kristen ITC" pitchFamily="66" charset="0"/>
              </a:rPr>
              <a:t>___________________________________________________________________</a:t>
            </a:r>
          </a:p>
          <a:p>
            <a:r>
              <a:rPr lang="en-US" dirty="0" smtClean="0">
                <a:solidFill>
                  <a:prstClr val="black"/>
                </a:solidFill>
                <a:latin typeface="Kristen ITC" pitchFamily="66" charset="0"/>
              </a:rPr>
              <a:t>___________________________________________________________________</a:t>
            </a:r>
            <a:endParaRPr lang="en-US" dirty="0">
              <a:solidFill>
                <a:prstClr val="black"/>
              </a:solidFill>
              <a:latin typeface="Kristen ITC" pitchFamily="66" charset="0"/>
            </a:endParaRPr>
          </a:p>
        </p:txBody>
      </p:sp>
      <p:sp>
        <p:nvSpPr>
          <p:cNvPr id="6" name="TextBox 5"/>
          <p:cNvSpPr txBox="1"/>
          <p:nvPr/>
        </p:nvSpPr>
        <p:spPr>
          <a:xfrm>
            <a:off x="533400" y="2209800"/>
            <a:ext cx="7848600" cy="646331"/>
          </a:xfrm>
          <a:prstGeom prst="rect">
            <a:avLst/>
          </a:prstGeom>
          <a:noFill/>
        </p:spPr>
        <p:txBody>
          <a:bodyPr wrap="square" rtlCol="0">
            <a:spAutoFit/>
          </a:bodyPr>
          <a:lstStyle/>
          <a:p>
            <a:r>
              <a:rPr lang="en-US" dirty="0" smtClean="0">
                <a:solidFill>
                  <a:prstClr val="black"/>
                </a:solidFill>
                <a:latin typeface="Kristen ITC" pitchFamily="66" charset="0"/>
              </a:rPr>
              <a:t>A layer of soil is called:  ___________________ .  </a:t>
            </a:r>
          </a:p>
          <a:p>
            <a:r>
              <a:rPr lang="en-US" dirty="0" smtClean="0">
                <a:solidFill>
                  <a:prstClr val="black"/>
                </a:solidFill>
                <a:latin typeface="Kristen ITC" pitchFamily="66" charset="0"/>
              </a:rPr>
              <a:t>Draw and label the layers of soil in the </a:t>
            </a:r>
            <a:r>
              <a:rPr lang="en-US" smtClean="0">
                <a:solidFill>
                  <a:prstClr val="black"/>
                </a:solidFill>
                <a:latin typeface="Kristen ITC" pitchFamily="66" charset="0"/>
              </a:rPr>
              <a:t>rectangular shape.</a:t>
            </a:r>
            <a:endParaRPr lang="en-US" dirty="0">
              <a:solidFill>
                <a:prstClr val="black"/>
              </a:solidFill>
              <a:latin typeface="Kristen ITC" pitchFamily="66" charset="0"/>
            </a:endParaRPr>
          </a:p>
        </p:txBody>
      </p:sp>
      <p:sp>
        <p:nvSpPr>
          <p:cNvPr id="8" name="Rounded Rectangle 7"/>
          <p:cNvSpPr/>
          <p:nvPr/>
        </p:nvSpPr>
        <p:spPr>
          <a:xfrm rot="16200000">
            <a:off x="0" y="3657600"/>
            <a:ext cx="3505200" cy="2438400"/>
          </a:xfrm>
          <a:prstGeom prst="roundRect">
            <a:avLst/>
          </a:prstGeom>
          <a:noFill/>
          <a:ln>
            <a:solidFill>
              <a:srgbClr val="5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3276600" y="2819400"/>
            <a:ext cx="5715000" cy="3831818"/>
          </a:xfrm>
          <a:prstGeom prst="rect">
            <a:avLst/>
          </a:prstGeom>
          <a:noFill/>
        </p:spPr>
        <p:txBody>
          <a:bodyPr wrap="square" rtlCol="0">
            <a:spAutoFit/>
          </a:bodyPr>
          <a:lstStyle/>
          <a:p>
            <a:pPr>
              <a:lnSpc>
                <a:spcPct val="150000"/>
              </a:lnSpc>
            </a:pPr>
            <a:r>
              <a:rPr lang="en-US" b="1" dirty="0" smtClean="0">
                <a:solidFill>
                  <a:prstClr val="black"/>
                </a:solidFill>
                <a:latin typeface="Kristen ITC" pitchFamily="66" charset="0"/>
              </a:rPr>
              <a:t>Soil</a:t>
            </a:r>
            <a:r>
              <a:rPr lang="en-US" dirty="0" smtClean="0">
                <a:solidFill>
                  <a:prstClr val="black"/>
                </a:solidFill>
                <a:latin typeface="Kristen ITC" pitchFamily="66" charset="0"/>
              </a:rPr>
              <a:t> provides a place for  plants to _____________ .  The pores in soil hold water and ______________ in place for their roots. Soil contains _________________  that plants need to grow.  Many animals and other living things make their ________________  in soil.   Soil forms very ________________ .  It can take hundreds of years to form a layer that is ____________ </a:t>
            </a:r>
            <a:r>
              <a:rPr lang="en-US" b="1" dirty="0" smtClean="0">
                <a:solidFill>
                  <a:prstClr val="black"/>
                </a:solidFill>
                <a:latin typeface="Kristen ITC" pitchFamily="66" charset="0"/>
              </a:rPr>
              <a:t>inch</a:t>
            </a:r>
            <a:r>
              <a:rPr lang="en-US" dirty="0" smtClean="0">
                <a:solidFill>
                  <a:prstClr val="black"/>
                </a:solidFill>
                <a:latin typeface="Kristen ITC" pitchFamily="66" charset="0"/>
              </a:rPr>
              <a:t>  </a:t>
            </a:r>
            <a:r>
              <a:rPr lang="en-US" b="1" dirty="0" smtClean="0">
                <a:solidFill>
                  <a:prstClr val="black"/>
                </a:solidFill>
                <a:latin typeface="Kristen ITC" pitchFamily="66" charset="0"/>
              </a:rPr>
              <a:t> foot   meter</a:t>
            </a:r>
            <a:r>
              <a:rPr lang="en-US" dirty="0" smtClean="0">
                <a:solidFill>
                  <a:prstClr val="black"/>
                </a:solidFill>
                <a:latin typeface="Kristen ITC" pitchFamily="66" charset="0"/>
              </a:rPr>
              <a:t>  (circle one) deep.  </a:t>
            </a:r>
            <a:endParaRPr lang="en-US" dirty="0">
              <a:solidFill>
                <a:prstClr val="black"/>
              </a:solidFill>
              <a:latin typeface="Kristen ITC" pitchFamily="66"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691081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81000" y="457200"/>
            <a:ext cx="2819400" cy="2743200"/>
          </a:xfrm>
          <a:prstGeom prst="ellipse">
            <a:avLst/>
          </a:prstGeom>
          <a:noFill/>
          <a:ln>
            <a:solidFill>
              <a:srgbClr val="5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962400" y="457200"/>
            <a:ext cx="2819400" cy="2743200"/>
          </a:xfrm>
          <a:prstGeom prst="ellipse">
            <a:avLst/>
          </a:prstGeom>
          <a:noFill/>
          <a:ln>
            <a:solidFill>
              <a:srgbClr val="5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200400" y="1143000"/>
            <a:ext cx="1219200" cy="1323439"/>
          </a:xfrm>
          <a:prstGeom prst="rect">
            <a:avLst/>
          </a:prstGeom>
          <a:noFill/>
        </p:spPr>
        <p:txBody>
          <a:bodyPr wrap="square" rtlCol="0">
            <a:spAutoFit/>
          </a:bodyPr>
          <a:lstStyle/>
          <a:p>
            <a:r>
              <a:rPr lang="en-US" sz="8000" dirty="0" smtClean="0">
                <a:solidFill>
                  <a:prstClr val="black"/>
                </a:solidFill>
                <a:latin typeface="Arial Rounded MT Bold" pitchFamily="34" charset="0"/>
              </a:rPr>
              <a:t>+</a:t>
            </a:r>
            <a:endParaRPr lang="en-US" sz="8000" dirty="0">
              <a:solidFill>
                <a:prstClr val="black"/>
              </a:solidFill>
              <a:latin typeface="Arial Rounded MT Bold" pitchFamily="34" charset="0"/>
            </a:endParaRPr>
          </a:p>
        </p:txBody>
      </p:sp>
      <p:sp>
        <p:nvSpPr>
          <p:cNvPr id="8" name="TextBox 7"/>
          <p:cNvSpPr txBox="1"/>
          <p:nvPr/>
        </p:nvSpPr>
        <p:spPr>
          <a:xfrm>
            <a:off x="6934200" y="1371600"/>
            <a:ext cx="2209800" cy="1323439"/>
          </a:xfrm>
          <a:prstGeom prst="rect">
            <a:avLst/>
          </a:prstGeom>
          <a:noFill/>
        </p:spPr>
        <p:txBody>
          <a:bodyPr wrap="square" rtlCol="0">
            <a:spAutoFit/>
          </a:bodyPr>
          <a:lstStyle/>
          <a:p>
            <a:r>
              <a:rPr lang="en-US" sz="8000" dirty="0" smtClean="0">
                <a:solidFill>
                  <a:prstClr val="black"/>
                </a:solidFill>
                <a:latin typeface="Arial Rounded MT Bold" pitchFamily="34" charset="0"/>
              </a:rPr>
              <a:t>= </a:t>
            </a:r>
            <a:r>
              <a:rPr lang="en-US" sz="4800" dirty="0" smtClean="0">
                <a:solidFill>
                  <a:prstClr val="black"/>
                </a:solidFill>
                <a:latin typeface="Arial Rounded MT Bold" pitchFamily="34" charset="0"/>
              </a:rPr>
              <a:t>soil</a:t>
            </a:r>
            <a:endParaRPr lang="en-US" sz="4800" dirty="0">
              <a:solidFill>
                <a:prstClr val="black"/>
              </a:solidFill>
              <a:latin typeface="Arial Rounded MT Bold" pitchFamily="34" charset="0"/>
            </a:endParaRPr>
          </a:p>
        </p:txBody>
      </p:sp>
      <p:sp>
        <p:nvSpPr>
          <p:cNvPr id="9" name="TextBox 8"/>
          <p:cNvSpPr txBox="1"/>
          <p:nvPr/>
        </p:nvSpPr>
        <p:spPr>
          <a:xfrm>
            <a:off x="76200" y="87868"/>
            <a:ext cx="5943600" cy="369332"/>
          </a:xfrm>
          <a:prstGeom prst="rect">
            <a:avLst/>
          </a:prstGeom>
          <a:noFill/>
        </p:spPr>
        <p:txBody>
          <a:bodyPr wrap="square" rtlCol="0">
            <a:spAutoFit/>
          </a:bodyPr>
          <a:lstStyle/>
          <a:p>
            <a:r>
              <a:rPr lang="en-US" dirty="0" smtClean="0">
                <a:solidFill>
                  <a:prstClr val="black"/>
                </a:solidFill>
                <a:latin typeface="Kristen ITC" pitchFamily="66" charset="0"/>
              </a:rPr>
              <a:t>Sketch pictures that illustrate how soil forms:</a:t>
            </a:r>
            <a:endParaRPr lang="en-US" dirty="0">
              <a:solidFill>
                <a:prstClr val="black"/>
              </a:solidFill>
              <a:latin typeface="Kristen ITC" pitchFamily="66" charset="0"/>
            </a:endParaRPr>
          </a:p>
        </p:txBody>
      </p:sp>
      <p:sp>
        <p:nvSpPr>
          <p:cNvPr id="10" name="TextBox 9"/>
          <p:cNvSpPr txBox="1"/>
          <p:nvPr/>
        </p:nvSpPr>
        <p:spPr>
          <a:xfrm>
            <a:off x="609600" y="3276600"/>
            <a:ext cx="3048000" cy="369332"/>
          </a:xfrm>
          <a:prstGeom prst="rect">
            <a:avLst/>
          </a:prstGeom>
          <a:noFill/>
        </p:spPr>
        <p:txBody>
          <a:bodyPr wrap="square" rtlCol="0">
            <a:spAutoFit/>
          </a:bodyPr>
          <a:lstStyle/>
          <a:p>
            <a:r>
              <a:rPr lang="en-US" dirty="0" smtClean="0">
                <a:solidFill>
                  <a:prstClr val="black"/>
                </a:solidFill>
                <a:latin typeface="Kristen ITC" pitchFamily="66" charset="0"/>
              </a:rPr>
              <a:t>Mineral part</a:t>
            </a:r>
            <a:endParaRPr lang="en-US" dirty="0">
              <a:solidFill>
                <a:prstClr val="black"/>
              </a:solidFill>
              <a:latin typeface="Kristen ITC" pitchFamily="66" charset="0"/>
            </a:endParaRPr>
          </a:p>
        </p:txBody>
      </p:sp>
      <p:sp>
        <p:nvSpPr>
          <p:cNvPr id="11" name="TextBox 10"/>
          <p:cNvSpPr txBox="1"/>
          <p:nvPr/>
        </p:nvSpPr>
        <p:spPr>
          <a:xfrm>
            <a:off x="4419600" y="3276600"/>
            <a:ext cx="3048000" cy="369332"/>
          </a:xfrm>
          <a:prstGeom prst="rect">
            <a:avLst/>
          </a:prstGeom>
          <a:noFill/>
        </p:spPr>
        <p:txBody>
          <a:bodyPr wrap="square" rtlCol="0">
            <a:spAutoFit/>
          </a:bodyPr>
          <a:lstStyle/>
          <a:p>
            <a:r>
              <a:rPr lang="en-US" dirty="0" smtClean="0">
                <a:solidFill>
                  <a:prstClr val="black"/>
                </a:solidFill>
                <a:latin typeface="Kristen ITC" pitchFamily="66" charset="0"/>
              </a:rPr>
              <a:t>Organic part</a:t>
            </a:r>
            <a:endParaRPr lang="en-US" dirty="0">
              <a:solidFill>
                <a:prstClr val="black"/>
              </a:solidFill>
              <a:latin typeface="Kristen ITC" pitchFamily="66" charset="0"/>
            </a:endParaRPr>
          </a:p>
        </p:txBody>
      </p:sp>
      <p:sp>
        <p:nvSpPr>
          <p:cNvPr id="12" name="TextBox 11"/>
          <p:cNvSpPr txBox="1"/>
          <p:nvPr/>
        </p:nvSpPr>
        <p:spPr>
          <a:xfrm>
            <a:off x="304800" y="3733800"/>
            <a:ext cx="8458200" cy="3139321"/>
          </a:xfrm>
          <a:prstGeom prst="rect">
            <a:avLst/>
          </a:prstGeom>
          <a:noFill/>
        </p:spPr>
        <p:txBody>
          <a:bodyPr wrap="square" rtlCol="0">
            <a:spAutoFit/>
          </a:bodyPr>
          <a:lstStyle/>
          <a:p>
            <a:r>
              <a:rPr lang="en-US" dirty="0" smtClean="0">
                <a:solidFill>
                  <a:prstClr val="black"/>
                </a:solidFill>
                <a:latin typeface="Kristen ITC" pitchFamily="66" charset="0"/>
              </a:rPr>
              <a:t>Write two sentences that explain ways that soil can be destroyed</a:t>
            </a:r>
            <a:r>
              <a:rPr lang="en-US" dirty="0" smtClean="0">
                <a:solidFill>
                  <a:prstClr val="black"/>
                </a:solidFill>
              </a:rPr>
              <a:t>.</a:t>
            </a:r>
          </a:p>
          <a:p>
            <a:r>
              <a:rPr lang="en-US" dirty="0" smtClean="0">
                <a:solidFill>
                  <a:prstClr val="black"/>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smtClean="0">
              <a:solidFill>
                <a:prstClr val="black"/>
              </a:solidFill>
              <a:latin typeface="Kristen ITC" pitchFamily="66" charset="0"/>
            </a:endParaRPr>
          </a:p>
          <a:p>
            <a:r>
              <a:rPr lang="en-US" dirty="0" smtClean="0">
                <a:solidFill>
                  <a:prstClr val="black"/>
                </a:solidFill>
                <a:latin typeface="Kristen ITC" pitchFamily="66" charset="0"/>
              </a:rPr>
              <a:t>Use Buzzle.com to identify the different types of soil.  Write the types of soil on the lines below.  Circle   the type of soil that is found in El Paso. Draw a rectangle around the type of soil that is best for growing plants.</a:t>
            </a:r>
          </a:p>
          <a:p>
            <a:r>
              <a:rPr lang="en-US" dirty="0" smtClean="0">
                <a:solidFill>
                  <a:prstClr val="black"/>
                </a:solidFill>
                <a:latin typeface="Kristen ITC" pitchFamily="66" charset="0"/>
              </a:rPr>
              <a:t>_______________    _______________   _______________   _______________</a:t>
            </a:r>
          </a:p>
          <a:p>
            <a:r>
              <a:rPr lang="en-US" dirty="0" smtClean="0">
                <a:solidFill>
                  <a:prstClr val="black"/>
                </a:solidFill>
                <a:latin typeface="Kristen ITC" pitchFamily="66" charset="0"/>
              </a:rPr>
              <a:t>_______________    _______________</a:t>
            </a:r>
            <a:endParaRPr lang="en-US" dirty="0">
              <a:solidFill>
                <a:prstClr val="black"/>
              </a:solidFill>
              <a:latin typeface="Kristen ITC" pitchFamily="66" charset="0"/>
            </a:endParaRPr>
          </a:p>
        </p:txBody>
      </p:sp>
      <p:sp>
        <p:nvSpPr>
          <p:cNvPr id="13" name="Oval 12"/>
          <p:cNvSpPr/>
          <p:nvPr/>
        </p:nvSpPr>
        <p:spPr>
          <a:xfrm>
            <a:off x="2971800" y="5638800"/>
            <a:ext cx="9144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219200" y="5943600"/>
            <a:ext cx="1143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858192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ideo jacket cov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346" y="457200"/>
            <a:ext cx="2398654" cy="3386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deo jacket cov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00400"/>
            <a:ext cx="2285999" cy="3386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deo jacket cov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
            <a:ext cx="2362200" cy="33864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cx.images-amazon.com/images/I/51VVN46JBZL._SS500_.jpg"/>
          <p:cNvPicPr>
            <a:picLocks noChangeAspect="1" noChangeArrowheads="1"/>
          </p:cNvPicPr>
          <p:nvPr/>
        </p:nvPicPr>
        <p:blipFill rotWithShape="1">
          <a:blip r:embed="rId5">
            <a:extLst>
              <a:ext uri="{28A0092B-C50C-407E-A947-70E740481C1C}">
                <a14:useLocalDpi xmlns:a14="http://schemas.microsoft.com/office/drawing/2010/main" val="0"/>
              </a:ext>
            </a:extLst>
          </a:blip>
          <a:srcRect l="23921" r="23133"/>
          <a:stretch/>
        </p:blipFill>
        <p:spPr bwMode="auto">
          <a:xfrm>
            <a:off x="1981200" y="3124200"/>
            <a:ext cx="2406675"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446544"/>
            <a:ext cx="2743200" cy="2677656"/>
          </a:xfrm>
          <a:prstGeom prst="rect">
            <a:avLst/>
          </a:prstGeom>
          <a:noFill/>
        </p:spPr>
        <p:txBody>
          <a:bodyPr wrap="square" rtlCol="0">
            <a:spAutoFit/>
          </a:bodyPr>
          <a:lstStyle/>
          <a:p>
            <a:pPr algn="ctr"/>
            <a:r>
              <a:rPr lang="en-US" sz="2800" dirty="0" smtClean="0">
                <a:solidFill>
                  <a:srgbClr val="F8A662"/>
                </a:solidFill>
                <a:latin typeface="Arial Black" pitchFamily="34" charset="0"/>
              </a:rPr>
              <a:t>Movies used to support biography research by upper grades.</a:t>
            </a:r>
            <a:endParaRPr lang="en-US" sz="2800" dirty="0">
              <a:solidFill>
                <a:srgbClr val="F8A662"/>
              </a:solidFill>
              <a:latin typeface="Arial Black" pitchFamily="34"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9170753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03.JPG"/>
          <p:cNvPicPr>
            <a:picLocks noChangeAspect="1"/>
          </p:cNvPicPr>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5303838"/>
            <a:ext cx="8229600" cy="1706562"/>
          </a:xfrm>
        </p:spPr>
        <p:txBody>
          <a:bodyPr>
            <a:normAutofit fontScale="90000"/>
          </a:bodyPr>
          <a:lstStyle/>
          <a:p>
            <a:r>
              <a:rPr lang="en-US" sz="3600" dirty="0" smtClean="0">
                <a:solidFill>
                  <a:srgbClr val="F64926"/>
                </a:solidFill>
                <a:latin typeface="Arial Black" pitchFamily="34" charset="0"/>
              </a:rPr>
              <a:t>Butterflies for the Housto</a:t>
            </a:r>
            <a:r>
              <a:rPr lang="en-US" sz="3600" dirty="0" smtClean="0">
                <a:solidFill>
                  <a:srgbClr val="ADD44C"/>
                </a:solidFill>
                <a:latin typeface="Arial Black" pitchFamily="34" charset="0"/>
              </a:rPr>
              <a:t>n</a:t>
            </a:r>
            <a:r>
              <a:rPr lang="en-US" sz="3600" dirty="0" smtClean="0">
                <a:solidFill>
                  <a:srgbClr val="F64926"/>
                </a:solidFill>
                <a:latin typeface="Arial Black" pitchFamily="34" charset="0"/>
              </a:rPr>
              <a:t> Holocaust Mu</a:t>
            </a:r>
            <a:r>
              <a:rPr lang="en-US" sz="3600" dirty="0" smtClean="0">
                <a:solidFill>
                  <a:srgbClr val="ADD44C"/>
                </a:solidFill>
                <a:latin typeface="Arial Black" pitchFamily="34" charset="0"/>
              </a:rPr>
              <a:t>seum made </a:t>
            </a:r>
            <a:r>
              <a:rPr lang="en-US" sz="3600" dirty="0" smtClean="0">
                <a:solidFill>
                  <a:srgbClr val="F64926"/>
                </a:solidFill>
                <a:latin typeface="Arial Black" pitchFamily="34" charset="0"/>
              </a:rPr>
              <a:t>by fifth grade during a study of Anne Frank.</a:t>
            </a:r>
            <a:endParaRPr lang="en-US" sz="3600" dirty="0">
              <a:solidFill>
                <a:srgbClr val="F64926"/>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
            <a:ext cx="8763000" cy="7494359"/>
          </a:xfrm>
          <a:prstGeom prst="rect">
            <a:avLst/>
          </a:prstGeom>
          <a:noFill/>
        </p:spPr>
        <p:txBody>
          <a:bodyPr wrap="square" rtlCol="0">
            <a:spAutoFit/>
          </a:bodyPr>
          <a:lstStyle/>
          <a:p>
            <a:r>
              <a:rPr lang="en-US" sz="1200" dirty="0" smtClean="0">
                <a:solidFill>
                  <a:prstClr val="black"/>
                </a:solidFill>
              </a:rPr>
              <a:t>Name:  _______________________________________________                                                                                    Class Section: _________</a:t>
            </a:r>
          </a:p>
          <a:p>
            <a:endParaRPr lang="en-US" sz="1200" dirty="0">
              <a:solidFill>
                <a:prstClr val="black"/>
              </a:solidFill>
            </a:endParaRPr>
          </a:p>
          <a:p>
            <a:pPr algn="ctr"/>
            <a:r>
              <a:rPr lang="en-US" sz="3200" dirty="0" err="1" smtClean="0">
                <a:solidFill>
                  <a:prstClr val="black"/>
                </a:solidFill>
                <a:latin typeface="Matura MT Script Capitals" pitchFamily="66" charset="0"/>
              </a:rPr>
              <a:t>Sadako</a:t>
            </a:r>
            <a:r>
              <a:rPr lang="en-US" sz="3200" dirty="0" smtClean="0">
                <a:solidFill>
                  <a:prstClr val="black"/>
                </a:solidFill>
                <a:latin typeface="Matura MT Script Capitals" pitchFamily="66" charset="0"/>
              </a:rPr>
              <a:t> Sasaki</a:t>
            </a:r>
          </a:p>
          <a:p>
            <a:r>
              <a:rPr lang="en-US" sz="1400" dirty="0" smtClean="0">
                <a:solidFill>
                  <a:prstClr val="black"/>
                </a:solidFill>
              </a:rPr>
              <a:t>Use Encyclopedia Britannica and the biography about </a:t>
            </a:r>
            <a:r>
              <a:rPr lang="en-US" sz="1400" dirty="0" err="1" smtClean="0">
                <a:solidFill>
                  <a:prstClr val="black"/>
                </a:solidFill>
              </a:rPr>
              <a:t>Sadako</a:t>
            </a:r>
            <a:r>
              <a:rPr lang="en-US" sz="1400" dirty="0" smtClean="0">
                <a:solidFill>
                  <a:prstClr val="black"/>
                </a:solidFill>
              </a:rPr>
              <a:t> for the answers to the following questions about Hiroshima.  The following words in the </a:t>
            </a:r>
            <a:r>
              <a:rPr lang="en-US" sz="1400" b="1" dirty="0" smtClean="0">
                <a:solidFill>
                  <a:prstClr val="black"/>
                </a:solidFill>
              </a:rPr>
              <a:t>WORD BANK </a:t>
            </a:r>
            <a:r>
              <a:rPr lang="en-US" sz="1400" dirty="0" smtClean="0">
                <a:solidFill>
                  <a:prstClr val="black"/>
                </a:solidFill>
              </a:rPr>
              <a:t>can be used to fill in the blanks.</a:t>
            </a:r>
          </a:p>
          <a:p>
            <a:endParaRPr lang="en-US" sz="1400" dirty="0" smtClean="0">
              <a:solidFill>
                <a:prstClr val="black"/>
              </a:solidFill>
            </a:endParaRPr>
          </a:p>
          <a:p>
            <a:pPr algn="ctr"/>
            <a:r>
              <a:rPr lang="en-US" sz="1400" b="1" dirty="0" smtClean="0">
                <a:solidFill>
                  <a:prstClr val="black"/>
                </a:solidFill>
              </a:rPr>
              <a:t>WORD BANK</a:t>
            </a:r>
          </a:p>
          <a:p>
            <a:pPr algn="ctr"/>
            <a:r>
              <a:rPr lang="en-US" sz="1400" b="1" dirty="0" smtClean="0">
                <a:solidFill>
                  <a:prstClr val="black"/>
                </a:solidFill>
              </a:rPr>
              <a:t>70,000    Peace Memorial Park    crane     August 6, 1945    radiation    Atomic Bomb Dome    Japan    statue    1,000    October 25, 1955    well    classmates    money</a:t>
            </a:r>
          </a:p>
          <a:p>
            <a:endParaRPr lang="en-US" sz="1400" dirty="0">
              <a:solidFill>
                <a:prstClr val="black"/>
              </a:solidFill>
            </a:endParaRPr>
          </a:p>
          <a:p>
            <a:pPr>
              <a:lnSpc>
                <a:spcPct val="150000"/>
              </a:lnSpc>
            </a:pPr>
            <a:r>
              <a:rPr lang="en-US" sz="1400" dirty="0" smtClean="0">
                <a:solidFill>
                  <a:prstClr val="black"/>
                </a:solidFill>
              </a:rPr>
              <a:t>     In what country is Hiroshima located?  ____________________  On what date was Hiroshima bombed by the United States?  ____________________  More than ____________________ people were killed immediately by the atomic bomb.   Many other people died later from the ____________________  left after the bomb exploded.  </a:t>
            </a:r>
          </a:p>
          <a:p>
            <a:pPr>
              <a:lnSpc>
                <a:spcPct val="150000"/>
              </a:lnSpc>
            </a:pPr>
            <a:r>
              <a:rPr lang="en-US" sz="1400" dirty="0" smtClean="0">
                <a:solidFill>
                  <a:prstClr val="black"/>
                </a:solidFill>
              </a:rPr>
              <a:t>     The people of Japan have built a park in the location where the bomb was dropped to honor the victims who died from the explosion.  It is called _________________________ .  In the center of the park is a building called the _________________________ that was partially destroyed by the bomb.  There is also a ____________________ of </a:t>
            </a:r>
            <a:r>
              <a:rPr lang="en-US" sz="1400" dirty="0" err="1" smtClean="0">
                <a:solidFill>
                  <a:prstClr val="black"/>
                </a:solidFill>
              </a:rPr>
              <a:t>Sadako</a:t>
            </a:r>
            <a:r>
              <a:rPr lang="en-US" sz="1400" dirty="0" smtClean="0">
                <a:solidFill>
                  <a:prstClr val="black"/>
                </a:solidFill>
              </a:rPr>
              <a:t> holding a golden ____________________ .  </a:t>
            </a:r>
          </a:p>
          <a:p>
            <a:pPr>
              <a:lnSpc>
                <a:spcPct val="150000"/>
              </a:lnSpc>
            </a:pPr>
            <a:r>
              <a:rPr lang="en-US" sz="1400" dirty="0">
                <a:solidFill>
                  <a:prstClr val="black"/>
                </a:solidFill>
              </a:rPr>
              <a:t> </a:t>
            </a:r>
            <a:r>
              <a:rPr lang="en-US" sz="1400" dirty="0" smtClean="0">
                <a:solidFill>
                  <a:prstClr val="black"/>
                </a:solidFill>
              </a:rPr>
              <a:t>    While </a:t>
            </a:r>
            <a:r>
              <a:rPr lang="en-US" sz="1400" dirty="0" err="1" smtClean="0">
                <a:solidFill>
                  <a:prstClr val="black"/>
                </a:solidFill>
              </a:rPr>
              <a:t>Sadako</a:t>
            </a:r>
            <a:r>
              <a:rPr lang="en-US" sz="1400" dirty="0" smtClean="0">
                <a:solidFill>
                  <a:prstClr val="black"/>
                </a:solidFill>
              </a:rPr>
              <a:t> was in the hospital, her friends and family had helped her make  origami paper cranes.  An old Japanese folk tale says that cranes live for ____________________ years and if a sick person folds a thousand paper cranes, the gods will make him ____________________ again.  </a:t>
            </a:r>
            <a:r>
              <a:rPr lang="en-US" sz="1400" dirty="0" err="1" smtClean="0">
                <a:solidFill>
                  <a:prstClr val="black"/>
                </a:solidFill>
              </a:rPr>
              <a:t>Sadako</a:t>
            </a:r>
            <a:r>
              <a:rPr lang="en-US" sz="1400" dirty="0" smtClean="0">
                <a:solidFill>
                  <a:prstClr val="black"/>
                </a:solidFill>
              </a:rPr>
              <a:t> died on _________________________  before she had folded all of her cranes.  Her ____________________  folded 356 cranes so </a:t>
            </a:r>
            <a:r>
              <a:rPr lang="en-US" sz="1400" dirty="0" err="1" smtClean="0">
                <a:solidFill>
                  <a:prstClr val="black"/>
                </a:solidFill>
              </a:rPr>
              <a:t>Sadako</a:t>
            </a:r>
            <a:r>
              <a:rPr lang="en-US" sz="1400" dirty="0" smtClean="0">
                <a:solidFill>
                  <a:prstClr val="black"/>
                </a:solidFill>
              </a:rPr>
              <a:t> could be buried with one thousand.  Children throughout the country  collected  ____________________  to build the monument for </a:t>
            </a:r>
            <a:r>
              <a:rPr lang="en-US" sz="1400" dirty="0" err="1" smtClean="0">
                <a:solidFill>
                  <a:prstClr val="black"/>
                </a:solidFill>
              </a:rPr>
              <a:t>Sadako</a:t>
            </a:r>
            <a:r>
              <a:rPr lang="en-US" sz="1400" dirty="0" smtClean="0">
                <a:solidFill>
                  <a:prstClr val="black"/>
                </a:solidFill>
              </a:rPr>
              <a:t> and all of the children killed by the bomb.  </a:t>
            </a:r>
          </a:p>
          <a:p>
            <a:endParaRPr lang="en-US" sz="1600" dirty="0">
              <a:solidFill>
                <a:prstClr val="black"/>
              </a:solidFill>
            </a:endParaRPr>
          </a:p>
          <a:p>
            <a:endParaRPr lang="en-US" sz="1600" dirty="0" smtClean="0">
              <a:solidFill>
                <a:prstClr val="black"/>
              </a:solidFill>
            </a:endParaRPr>
          </a:p>
          <a:p>
            <a:pPr algn="ctr"/>
            <a:endParaRPr lang="en-US" sz="1400" dirty="0">
              <a:solidFill>
                <a:prstClr val="black"/>
              </a:solidFill>
              <a:latin typeface="Matura MT Script Capitals" pitchFamily="66"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401002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Callout 20"/>
          <p:cNvSpPr/>
          <p:nvPr/>
        </p:nvSpPr>
        <p:spPr>
          <a:xfrm rot="878970">
            <a:off x="4285076" y="4228409"/>
            <a:ext cx="4722758" cy="2168152"/>
          </a:xfrm>
          <a:prstGeom prst="cloudCallout">
            <a:avLst>
              <a:gd name="adj1" fmla="val -48801"/>
              <a:gd name="adj2" fmla="val 6633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304800" y="6096000"/>
            <a:ext cx="8534400" cy="738664"/>
          </a:xfrm>
          <a:prstGeom prst="rect">
            <a:avLst/>
          </a:prstGeom>
          <a:noFill/>
        </p:spPr>
        <p:txBody>
          <a:bodyPr wrap="square" rtlCol="0">
            <a:spAutoFit/>
          </a:bodyPr>
          <a:lstStyle/>
          <a:p>
            <a:endParaRPr lang="en-US" dirty="0" smtClean="0">
              <a:solidFill>
                <a:prstClr val="black"/>
              </a:solidFill>
              <a:hlinkClick r:id="rId2"/>
            </a:endParaRPr>
          </a:p>
          <a:p>
            <a:r>
              <a:rPr lang="en-US" sz="1200" dirty="0" smtClean="0">
                <a:solidFill>
                  <a:prstClr val="black"/>
                </a:solidFill>
                <a:hlinkClick r:id="rId2"/>
              </a:rPr>
              <a:t>http</a:t>
            </a:r>
            <a:r>
              <a:rPr lang="en-US" sz="1200" dirty="0">
                <a:solidFill>
                  <a:prstClr val="black"/>
                </a:solidFill>
                <a:hlinkClick r:id="rId2"/>
              </a:rPr>
              <a:t>://thedesigninspiration.com/articles/won-park-the-master-of-origami-paper-folding</a:t>
            </a:r>
            <a:r>
              <a:rPr lang="en-US" sz="1200" dirty="0" smtClean="0">
                <a:solidFill>
                  <a:prstClr val="black"/>
                </a:solidFill>
                <a:hlinkClick r:id="rId2"/>
              </a:rPr>
              <a:t>/</a:t>
            </a:r>
            <a:endParaRPr lang="en-US" sz="1200" dirty="0" smtClean="0">
              <a:solidFill>
                <a:prstClr val="black"/>
              </a:solidFill>
            </a:endParaRPr>
          </a:p>
          <a:p>
            <a:r>
              <a:rPr lang="en-US" sz="1200" dirty="0">
                <a:solidFill>
                  <a:prstClr val="black"/>
                </a:solidFill>
                <a:hlinkClick r:id="rId3"/>
              </a:rPr>
              <a:t>http://www.hardin.k12.ky.us/japan/orig_crane.htm</a:t>
            </a:r>
            <a:endParaRPr lang="en-US" sz="1200" dirty="0">
              <a:solidFill>
                <a:prstClr val="black"/>
              </a:solidFill>
            </a:endParaRPr>
          </a:p>
        </p:txBody>
      </p:sp>
      <p:sp>
        <p:nvSpPr>
          <p:cNvPr id="5" name="TextBox 4"/>
          <p:cNvSpPr txBox="1"/>
          <p:nvPr/>
        </p:nvSpPr>
        <p:spPr>
          <a:xfrm>
            <a:off x="152400" y="76200"/>
            <a:ext cx="4653642" cy="1323439"/>
          </a:xfrm>
          <a:prstGeom prst="rect">
            <a:avLst/>
          </a:prstGeom>
          <a:noFill/>
        </p:spPr>
        <p:txBody>
          <a:bodyPr wrap="square" rtlCol="0">
            <a:spAutoFit/>
          </a:bodyPr>
          <a:lstStyle/>
          <a:p>
            <a:r>
              <a:rPr lang="en-US" sz="1600" b="1" dirty="0" smtClean="0">
                <a:solidFill>
                  <a:prstClr val="black"/>
                </a:solidFill>
              </a:rPr>
              <a:t>Use </a:t>
            </a:r>
            <a:r>
              <a:rPr lang="en-US" sz="1600" b="1" dirty="0" err="1" smtClean="0">
                <a:solidFill>
                  <a:prstClr val="black"/>
                </a:solidFill>
              </a:rPr>
              <a:t>EbscoHost</a:t>
            </a:r>
            <a:r>
              <a:rPr lang="en-US" sz="1600" b="1" dirty="0" smtClean="0">
                <a:solidFill>
                  <a:prstClr val="black"/>
                </a:solidFill>
              </a:rPr>
              <a:t>  </a:t>
            </a:r>
            <a:r>
              <a:rPr lang="en-US" sz="1400" dirty="0" smtClean="0">
                <a:solidFill>
                  <a:prstClr val="black"/>
                </a:solidFill>
              </a:rPr>
              <a:t>	           </a:t>
            </a:r>
            <a:r>
              <a:rPr lang="en-US" sz="1600" b="1" dirty="0" err="1" smtClean="0">
                <a:solidFill>
                  <a:prstClr val="black"/>
                </a:solidFill>
              </a:rPr>
              <a:t>Searchasaurus</a:t>
            </a:r>
            <a:r>
              <a:rPr lang="en-US" sz="1600" b="1" dirty="0" smtClean="0">
                <a:solidFill>
                  <a:prstClr val="black"/>
                </a:solidFill>
              </a:rPr>
              <a:t> to find </a:t>
            </a:r>
          </a:p>
          <a:p>
            <a:r>
              <a:rPr lang="en-US" sz="1600" b="1" dirty="0" smtClean="0">
                <a:solidFill>
                  <a:prstClr val="black"/>
                </a:solidFill>
              </a:rPr>
              <a:t>the answers to the f       </a:t>
            </a:r>
            <a:r>
              <a:rPr lang="en-US" sz="1600" b="1" dirty="0" err="1" smtClean="0">
                <a:solidFill>
                  <a:prstClr val="black"/>
                </a:solidFill>
              </a:rPr>
              <a:t>ol</a:t>
            </a:r>
            <a:r>
              <a:rPr lang="en-US" sz="1600" b="1" dirty="0" smtClean="0">
                <a:solidFill>
                  <a:prstClr val="black"/>
                </a:solidFill>
              </a:rPr>
              <a:t>  following questions</a:t>
            </a:r>
            <a:r>
              <a:rPr lang="en-US" sz="1400" dirty="0" smtClean="0">
                <a:solidFill>
                  <a:prstClr val="black"/>
                </a:solidFill>
              </a:rPr>
              <a:t>.</a:t>
            </a:r>
          </a:p>
          <a:p>
            <a:endParaRPr lang="en-US" sz="1600" dirty="0" smtClean="0">
              <a:solidFill>
                <a:prstClr val="black"/>
              </a:solidFill>
            </a:endParaRPr>
          </a:p>
          <a:p>
            <a:r>
              <a:rPr lang="en-US" sz="1600" dirty="0" smtClean="0">
                <a:solidFill>
                  <a:prstClr val="black"/>
                </a:solidFill>
              </a:rPr>
              <a:t>In the box below write the words that are</a:t>
            </a:r>
          </a:p>
          <a:p>
            <a:r>
              <a:rPr lang="en-US" sz="1600" dirty="0">
                <a:solidFill>
                  <a:prstClr val="black"/>
                </a:solidFill>
              </a:rPr>
              <a:t>c</a:t>
            </a:r>
            <a:r>
              <a:rPr lang="en-US" sz="1600" dirty="0" smtClean="0">
                <a:solidFill>
                  <a:prstClr val="black"/>
                </a:solidFill>
              </a:rPr>
              <a:t>arved on the bottom of the statue of </a:t>
            </a:r>
            <a:r>
              <a:rPr lang="en-US" sz="1600" dirty="0" err="1" smtClean="0">
                <a:solidFill>
                  <a:prstClr val="black"/>
                </a:solidFill>
              </a:rPr>
              <a:t>Sadako</a:t>
            </a:r>
            <a:r>
              <a:rPr lang="en-US" sz="1600" dirty="0" smtClean="0">
                <a:solidFill>
                  <a:prstClr val="black"/>
                </a:solidFill>
              </a:rPr>
              <a:t>. </a:t>
            </a:r>
            <a:endParaRPr lang="en-US" sz="1600" dirty="0">
              <a:solidFill>
                <a:prstClr val="black"/>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76200"/>
            <a:ext cx="9144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4800" y="1447800"/>
            <a:ext cx="3657600" cy="26670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533400" y="2057400"/>
            <a:ext cx="32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00" y="2743200"/>
            <a:ext cx="32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 y="3505200"/>
            <a:ext cx="3200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2466201"/>
            <a:ext cx="914400" cy="338554"/>
          </a:xfrm>
          <a:prstGeom prst="rect">
            <a:avLst/>
          </a:prstGeom>
          <a:noFill/>
        </p:spPr>
        <p:txBody>
          <a:bodyPr wrap="square" rtlCol="0">
            <a:spAutoFit/>
          </a:bodyPr>
          <a:lstStyle/>
          <a:p>
            <a:r>
              <a:rPr lang="en-US" sz="1600" dirty="0">
                <a:solidFill>
                  <a:prstClr val="black"/>
                </a:solidFill>
              </a:rPr>
              <a:t>This is</a:t>
            </a:r>
          </a:p>
        </p:txBody>
      </p:sp>
      <p:sp>
        <p:nvSpPr>
          <p:cNvPr id="11" name="TextBox 10"/>
          <p:cNvSpPr txBox="1"/>
          <p:nvPr/>
        </p:nvSpPr>
        <p:spPr>
          <a:xfrm>
            <a:off x="457200" y="1752600"/>
            <a:ext cx="1371600" cy="338554"/>
          </a:xfrm>
          <a:prstGeom prst="rect">
            <a:avLst/>
          </a:prstGeom>
          <a:noFill/>
        </p:spPr>
        <p:txBody>
          <a:bodyPr wrap="square" rtlCol="0">
            <a:spAutoFit/>
          </a:bodyPr>
          <a:lstStyle/>
          <a:p>
            <a:r>
              <a:rPr lang="en-US" sz="1600" dirty="0" smtClean="0">
                <a:solidFill>
                  <a:prstClr val="black"/>
                </a:solidFill>
              </a:rPr>
              <a:t>This is</a:t>
            </a:r>
            <a:endParaRPr lang="en-US" sz="1600" dirty="0">
              <a:solidFill>
                <a:prstClr val="black"/>
              </a:solidFill>
            </a:endParaRPr>
          </a:p>
        </p:txBody>
      </p:sp>
      <p:sp>
        <p:nvSpPr>
          <p:cNvPr id="17" name="TextBox 16"/>
          <p:cNvSpPr txBox="1"/>
          <p:nvPr/>
        </p:nvSpPr>
        <p:spPr>
          <a:xfrm>
            <a:off x="457200" y="3228201"/>
            <a:ext cx="914400" cy="338554"/>
          </a:xfrm>
          <a:prstGeom prst="rect">
            <a:avLst/>
          </a:prstGeom>
          <a:noFill/>
        </p:spPr>
        <p:txBody>
          <a:bodyPr wrap="square" rtlCol="0">
            <a:spAutoFit/>
          </a:bodyPr>
          <a:lstStyle/>
          <a:p>
            <a:r>
              <a:rPr lang="en-US" sz="1600" dirty="0" smtClean="0">
                <a:solidFill>
                  <a:prstClr val="black"/>
                </a:solidFill>
              </a:rPr>
              <a:t>Peace</a:t>
            </a:r>
            <a:endParaRPr lang="en-US" sz="1600" dirty="0">
              <a:solidFill>
                <a:prstClr val="black"/>
              </a:solidFill>
            </a:endParaRPr>
          </a:p>
        </p:txBody>
      </p:sp>
      <p:sp>
        <p:nvSpPr>
          <p:cNvPr id="14" name="TextBox 13"/>
          <p:cNvSpPr txBox="1"/>
          <p:nvPr/>
        </p:nvSpPr>
        <p:spPr>
          <a:xfrm>
            <a:off x="228600" y="4191000"/>
            <a:ext cx="8153400" cy="1200329"/>
          </a:xfrm>
          <a:prstGeom prst="rect">
            <a:avLst/>
          </a:prstGeom>
          <a:noFill/>
        </p:spPr>
        <p:txBody>
          <a:bodyPr wrap="square" rtlCol="0">
            <a:spAutoFit/>
          </a:bodyPr>
          <a:lstStyle/>
          <a:p>
            <a:pPr>
              <a:lnSpc>
                <a:spcPct val="150000"/>
              </a:lnSpc>
            </a:pPr>
            <a:r>
              <a:rPr lang="en-US" sz="1600" dirty="0" smtClean="0">
                <a:solidFill>
                  <a:prstClr val="black"/>
                </a:solidFill>
              </a:rPr>
              <a:t>What surrounds the </a:t>
            </a:r>
            <a:r>
              <a:rPr lang="en-US" sz="1600" dirty="0" err="1" smtClean="0">
                <a:solidFill>
                  <a:prstClr val="black"/>
                </a:solidFill>
              </a:rPr>
              <a:t>Sadako’s</a:t>
            </a:r>
            <a:r>
              <a:rPr lang="en-US" sz="1600" dirty="0" smtClean="0">
                <a:solidFill>
                  <a:prstClr val="black"/>
                </a:solidFill>
              </a:rPr>
              <a:t> statue?  </a:t>
            </a:r>
          </a:p>
          <a:p>
            <a:pPr>
              <a:lnSpc>
                <a:spcPct val="150000"/>
              </a:lnSpc>
            </a:pPr>
            <a:r>
              <a:rPr lang="en-US" sz="1200" dirty="0" smtClean="0">
                <a:solidFill>
                  <a:prstClr val="black"/>
                </a:solidFill>
              </a:rPr>
              <a:t>__________________________________________________</a:t>
            </a:r>
          </a:p>
          <a:p>
            <a:pPr>
              <a:lnSpc>
                <a:spcPct val="150000"/>
              </a:lnSpc>
            </a:pPr>
            <a:endParaRPr lang="en-US" sz="1200" dirty="0">
              <a:solidFill>
                <a:prstClr val="black"/>
              </a:solidFill>
            </a:endParaRPr>
          </a:p>
          <a:p>
            <a:endParaRPr lang="en-US" sz="1200" dirty="0">
              <a:solidFill>
                <a:prstClr val="black"/>
              </a:solidFill>
            </a:endParaRPr>
          </a:p>
        </p:txBody>
      </p:sp>
      <p:sp>
        <p:nvSpPr>
          <p:cNvPr id="16" name="AutoShape 5" descr="Japanese for Crane (tsu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AutoShape 7" descr="Japanese for Crane (tsur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AutoShape 9" descr="Japanese for Crane (tsur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TextBox 19"/>
          <p:cNvSpPr txBox="1"/>
          <p:nvPr/>
        </p:nvSpPr>
        <p:spPr>
          <a:xfrm>
            <a:off x="266700" y="4800600"/>
            <a:ext cx="4076700" cy="1661993"/>
          </a:xfrm>
          <a:prstGeom prst="rect">
            <a:avLst/>
          </a:prstGeom>
          <a:noFill/>
        </p:spPr>
        <p:txBody>
          <a:bodyPr wrap="square" rtlCol="0">
            <a:spAutoFit/>
          </a:bodyPr>
          <a:lstStyle/>
          <a:p>
            <a:r>
              <a:rPr lang="en-US" altLang="ja-JP" sz="5400" dirty="0">
                <a:solidFill>
                  <a:prstClr val="black"/>
                </a:solidFill>
              </a:rPr>
              <a:t>(</a:t>
            </a:r>
            <a:r>
              <a:rPr lang="ja-JP" altLang="en-US" sz="5400" dirty="0">
                <a:solidFill>
                  <a:prstClr val="black"/>
                </a:solidFill>
              </a:rPr>
              <a:t>折</a:t>
            </a:r>
            <a:r>
              <a:rPr lang="ja-JP" altLang="en-US" sz="5400" dirty="0" smtClean="0">
                <a:solidFill>
                  <a:prstClr val="black"/>
                </a:solidFill>
              </a:rPr>
              <a:t>鶴  </a:t>
            </a:r>
            <a:endParaRPr lang="en-US" altLang="ja-JP" sz="5400" dirty="0" smtClean="0">
              <a:solidFill>
                <a:prstClr val="black"/>
              </a:solidFill>
            </a:endParaRPr>
          </a:p>
          <a:p>
            <a:r>
              <a:rPr lang="en-US" altLang="ja-JP" sz="1600" dirty="0">
                <a:solidFill>
                  <a:prstClr val="black"/>
                </a:solidFill>
              </a:rPr>
              <a:t>T</a:t>
            </a:r>
            <a:r>
              <a:rPr lang="en-US" altLang="ja-JP" sz="1600" dirty="0" smtClean="0">
                <a:solidFill>
                  <a:prstClr val="black"/>
                </a:solidFill>
              </a:rPr>
              <a:t>his is the Japanese word for crane.  Please write this word in Japanese in the bubble to the right.</a:t>
            </a:r>
            <a:endParaRPr lang="en-US" sz="1600" dirty="0">
              <a:solidFill>
                <a:prstClr val="black"/>
              </a:solidFill>
            </a:endParaRPr>
          </a:p>
        </p:txBody>
      </p:sp>
      <p:sp>
        <p:nvSpPr>
          <p:cNvPr id="22" name="Bevel 21"/>
          <p:cNvSpPr/>
          <p:nvPr/>
        </p:nvSpPr>
        <p:spPr>
          <a:xfrm>
            <a:off x="4648200" y="312736"/>
            <a:ext cx="4185557" cy="3649663"/>
          </a:xfrm>
          <a:prstGeom prst="bevel">
            <a:avLst>
              <a:gd name="adj" fmla="val 4350"/>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6822622" y="3426023"/>
            <a:ext cx="1864178" cy="307777"/>
          </a:xfrm>
          <a:prstGeom prst="rect">
            <a:avLst/>
          </a:prstGeom>
          <a:noFill/>
        </p:spPr>
        <p:txBody>
          <a:bodyPr wrap="square" rtlCol="0">
            <a:spAutoFit/>
          </a:bodyPr>
          <a:lstStyle/>
          <a:p>
            <a:r>
              <a:rPr lang="en-US" sz="1400" dirty="0" smtClean="0">
                <a:solidFill>
                  <a:prstClr val="black"/>
                </a:solidFill>
              </a:rPr>
              <a:t>Sketch </a:t>
            </a:r>
            <a:r>
              <a:rPr lang="en-US" sz="1400" dirty="0" err="1" smtClean="0">
                <a:solidFill>
                  <a:prstClr val="black"/>
                </a:solidFill>
              </a:rPr>
              <a:t>Sadako’s</a:t>
            </a:r>
            <a:r>
              <a:rPr lang="en-US" sz="1400" dirty="0" smtClean="0">
                <a:solidFill>
                  <a:prstClr val="black"/>
                </a:solidFill>
              </a:rPr>
              <a:t> statue.</a:t>
            </a:r>
            <a:endParaRPr lang="en-US" sz="1400" dirty="0">
              <a:solidFill>
                <a:prstClr val="black"/>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072361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0"/>
            <a:ext cx="9144000" cy="1417638"/>
          </a:xfrm>
        </p:spPr>
        <p:txBody>
          <a:bodyPr>
            <a:normAutofit fontScale="90000"/>
          </a:bodyPr>
          <a:lstStyle/>
          <a:p>
            <a:r>
              <a:rPr lang="en-US" sz="3600" dirty="0" smtClean="0">
                <a:solidFill>
                  <a:schemeClr val="bg1"/>
                </a:solidFill>
                <a:latin typeface="Arial Black" pitchFamily="34" charset="0"/>
              </a:rPr>
              <a:t>Following the drinking gourd to learn about Harriet Tubman; making graham cracker quilts.</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769727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562600"/>
            <a:ext cx="9144000" cy="1295400"/>
          </a:xfrm>
        </p:spPr>
        <p:txBody>
          <a:bodyPr>
            <a:normAutofit fontScale="90000"/>
          </a:bodyPr>
          <a:lstStyle/>
          <a:p>
            <a:r>
              <a:rPr lang="en-US" sz="3600" u="sng" dirty="0" smtClean="0">
                <a:latin typeface="Arial Black" pitchFamily="34" charset="0"/>
              </a:rPr>
              <a:t>Aunt Harriet and the Underground Railroad in the Sky </a:t>
            </a:r>
            <a:r>
              <a:rPr lang="en-US" sz="3600" dirty="0" smtClean="0">
                <a:latin typeface="Arial Black" pitchFamily="34" charset="0"/>
              </a:rPr>
              <a:t> by Faith Ringgold + Britannica Online = a successful lesson.</a:t>
            </a:r>
            <a:endParaRPr lang="en-US" sz="3600" dirty="0">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132814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0"/>
            <a:ext cx="8686800" cy="769441"/>
          </a:xfrm>
          <a:prstGeom prst="rect">
            <a:avLst/>
          </a:prstGeom>
          <a:noFill/>
        </p:spPr>
        <p:txBody>
          <a:bodyPr wrap="square" rtlCol="0">
            <a:spAutoFit/>
          </a:bodyPr>
          <a:lstStyle/>
          <a:p>
            <a:r>
              <a:rPr lang="en-US" sz="1200" dirty="0" smtClean="0">
                <a:solidFill>
                  <a:prstClr val="black"/>
                </a:solidFill>
              </a:rPr>
              <a:t>Name: _______________________________________________________________		Class section:  ____________</a:t>
            </a:r>
          </a:p>
          <a:p>
            <a:pPr algn="ctr"/>
            <a:endParaRPr lang="en-US" sz="1600" dirty="0">
              <a:solidFill>
                <a:prstClr val="black"/>
              </a:solidFill>
            </a:endParaRPr>
          </a:p>
          <a:p>
            <a:pPr algn="ctr"/>
            <a:endParaRPr lang="en-US" sz="1600" dirty="0">
              <a:solidFill>
                <a:prstClr val="black"/>
              </a:solidFill>
            </a:endParaRPr>
          </a:p>
        </p:txBody>
      </p:sp>
      <p:sp>
        <p:nvSpPr>
          <p:cNvPr id="6" name="Rectangle 5"/>
          <p:cNvSpPr/>
          <p:nvPr/>
        </p:nvSpPr>
        <p:spPr>
          <a:xfrm>
            <a:off x="1219200" y="240268"/>
            <a:ext cx="6858000" cy="369332"/>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b="1" cap="all" dirty="0" smtClean="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Harriet </a:t>
            </a:r>
            <a:r>
              <a:rPr lang="en-US" b="1" cap="all" dirty="0" err="1" smtClean="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tubman</a:t>
            </a:r>
            <a:endParaRPr lang="en-US"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endParaRPr>
          </a:p>
        </p:txBody>
      </p:sp>
      <p:cxnSp>
        <p:nvCxnSpPr>
          <p:cNvPr id="7" name="Straight Connector 6"/>
          <p:cNvCxnSpPr/>
          <p:nvPr/>
        </p:nvCxnSpPr>
        <p:spPr>
          <a:xfrm>
            <a:off x="457200" y="1143000"/>
            <a:ext cx="8153400" cy="0"/>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143000"/>
            <a:ext cx="0" cy="4572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1143000"/>
            <a:ext cx="127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04800" y="1551801"/>
            <a:ext cx="8458200" cy="276999"/>
          </a:xfrm>
          <a:prstGeom prst="rect">
            <a:avLst/>
          </a:prstGeom>
          <a:noFill/>
        </p:spPr>
        <p:txBody>
          <a:bodyPr wrap="square" rtlCol="0">
            <a:spAutoFit/>
          </a:bodyPr>
          <a:lstStyle/>
          <a:p>
            <a:r>
              <a:rPr lang="en-US" sz="1200" dirty="0" smtClean="0">
                <a:solidFill>
                  <a:prstClr val="black"/>
                </a:solidFill>
                <a:latin typeface="Euphemia" pitchFamily="34" charset="0"/>
              </a:rPr>
              <a:t>Birth		Date		 Date      		 Date		       Death</a:t>
            </a:r>
            <a:endParaRPr lang="en-US" sz="1200" dirty="0">
              <a:solidFill>
                <a:prstClr val="black"/>
              </a:solidFill>
              <a:latin typeface="Euphemia" pitchFamily="34" charset="0"/>
            </a:endParaRPr>
          </a:p>
        </p:txBody>
      </p:sp>
      <p:cxnSp>
        <p:nvCxnSpPr>
          <p:cNvPr id="11" name="Straight Connector 10"/>
          <p:cNvCxnSpPr/>
          <p:nvPr/>
        </p:nvCxnSpPr>
        <p:spPr>
          <a:xfrm>
            <a:off x="381000" y="21336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9800" y="21336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14800" y="21336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43600" y="21336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96200" y="2133600"/>
            <a:ext cx="9906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0" y="533400"/>
            <a:ext cx="8686800" cy="523220"/>
          </a:xfrm>
          <a:prstGeom prst="rect">
            <a:avLst/>
          </a:prstGeom>
          <a:noFill/>
        </p:spPr>
        <p:txBody>
          <a:bodyPr wrap="square" rtlCol="0">
            <a:spAutoFit/>
          </a:bodyPr>
          <a:lstStyle/>
          <a:p>
            <a:r>
              <a:rPr lang="en-US" sz="1400" dirty="0" smtClean="0">
                <a:solidFill>
                  <a:prstClr val="black"/>
                </a:solidFill>
                <a:latin typeface="Euphemia" pitchFamily="34" charset="0"/>
              </a:rPr>
              <a:t>Add the dates of Harriet Tubman’s birth and death to the timeline below.  Add three more important dates in her life to the timeline.</a:t>
            </a:r>
            <a:endParaRPr lang="en-US" sz="1400" dirty="0">
              <a:solidFill>
                <a:prstClr val="black"/>
              </a:solidFill>
              <a:latin typeface="Euphemia" pitchFamily="34" charset="0"/>
            </a:endParaRPr>
          </a:p>
        </p:txBody>
      </p:sp>
      <p:sp>
        <p:nvSpPr>
          <p:cNvPr id="17" name="TextBox 16"/>
          <p:cNvSpPr txBox="1"/>
          <p:nvPr/>
        </p:nvSpPr>
        <p:spPr>
          <a:xfrm>
            <a:off x="152400" y="2270641"/>
            <a:ext cx="8839200" cy="4739759"/>
          </a:xfrm>
          <a:prstGeom prst="rect">
            <a:avLst/>
          </a:prstGeom>
          <a:noFill/>
        </p:spPr>
        <p:txBody>
          <a:bodyPr wrap="square" rtlCol="0">
            <a:spAutoFit/>
          </a:bodyPr>
          <a:lstStyle/>
          <a:p>
            <a:r>
              <a:rPr lang="en-US" sz="1400" b="1" dirty="0" smtClean="0">
                <a:solidFill>
                  <a:prstClr val="black"/>
                </a:solidFill>
                <a:latin typeface="Euphemia" pitchFamily="34" charset="0"/>
              </a:rPr>
              <a:t>Use Britannica Online and the  Word Bank to fill in the blanks:</a:t>
            </a:r>
          </a:p>
          <a:p>
            <a:endParaRPr lang="en-US" sz="1400" b="1" dirty="0" smtClean="0">
              <a:solidFill>
                <a:prstClr val="black"/>
              </a:solidFill>
              <a:latin typeface="Euphemia" pitchFamily="34" charset="0"/>
            </a:endParaRPr>
          </a:p>
          <a:p>
            <a:r>
              <a:rPr lang="en-US" sz="1400" b="1" dirty="0">
                <a:solidFill>
                  <a:prstClr val="black"/>
                </a:solidFill>
                <a:latin typeface="Euphemia" pitchFamily="34" charset="0"/>
              </a:rPr>
              <a:t>m</a:t>
            </a:r>
            <a:r>
              <a:rPr lang="en-US" sz="1400" b="1" dirty="0" smtClean="0">
                <a:solidFill>
                  <a:prstClr val="black"/>
                </a:solidFill>
                <a:latin typeface="Euphemia" pitchFamily="34" charset="0"/>
              </a:rPr>
              <a:t>other’s     John Tubman	slave     eleven	 Maryland	    300     </a:t>
            </a:r>
            <a:r>
              <a:rPr lang="en-US" sz="1400" b="1" dirty="0" err="1" smtClean="0">
                <a:solidFill>
                  <a:prstClr val="black"/>
                </a:solidFill>
                <a:latin typeface="Euphemia" pitchFamily="34" charset="0"/>
              </a:rPr>
              <a:t>Araminta</a:t>
            </a:r>
            <a:r>
              <a:rPr lang="en-US" sz="1400" b="1" dirty="0" smtClean="0">
                <a:solidFill>
                  <a:prstClr val="black"/>
                </a:solidFill>
                <a:latin typeface="Euphemia" pitchFamily="34" charset="0"/>
              </a:rPr>
              <a:t> Ross      1913</a:t>
            </a:r>
          </a:p>
          <a:p>
            <a:pPr algn="ctr"/>
            <a:r>
              <a:rPr lang="en-US" sz="1400" b="1" dirty="0" smtClean="0">
                <a:solidFill>
                  <a:prstClr val="black"/>
                </a:solidFill>
                <a:latin typeface="Euphemia" pitchFamily="34" charset="0"/>
              </a:rPr>
              <a:t>      Pennsylvania     Underground Railroad     parents     school     nurse      </a:t>
            </a:r>
            <a:r>
              <a:rPr lang="en-US" sz="1400" dirty="0" smtClean="0">
                <a:solidFill>
                  <a:prstClr val="black"/>
                </a:solidFill>
                <a:latin typeface="Euphemia" pitchFamily="34" charset="0"/>
              </a:rPr>
              <a:t>		</a:t>
            </a:r>
          </a:p>
          <a:p>
            <a:endParaRPr lang="en-US" sz="1400" dirty="0">
              <a:solidFill>
                <a:prstClr val="black"/>
              </a:solidFill>
              <a:latin typeface="Euphemia" pitchFamily="34" charset="0"/>
            </a:endParaRPr>
          </a:p>
          <a:p>
            <a:pPr>
              <a:lnSpc>
                <a:spcPct val="150000"/>
              </a:lnSpc>
            </a:pPr>
            <a:r>
              <a:rPr lang="en-US" sz="1200" dirty="0" smtClean="0">
                <a:solidFill>
                  <a:prstClr val="black"/>
                </a:solidFill>
                <a:latin typeface="Euphemia" pitchFamily="34" charset="0"/>
              </a:rPr>
              <a:t>Harriet Tubman was a runaway ____________ .  She led more than ____________ slaves to freedom which earned her the nickname the Moses of her people.  Harriet was born in ____________ .  Her real name was ________________________ but she changed her name to Harriet, which was her ____________  name.  There were ____________ children in her family.  </a:t>
            </a:r>
          </a:p>
          <a:p>
            <a:pPr>
              <a:lnSpc>
                <a:spcPct val="150000"/>
              </a:lnSpc>
            </a:pPr>
            <a:endParaRPr lang="en-US" sz="1200" dirty="0">
              <a:solidFill>
                <a:prstClr val="black"/>
              </a:solidFill>
              <a:latin typeface="Euphemia" pitchFamily="34" charset="0"/>
            </a:endParaRPr>
          </a:p>
          <a:p>
            <a:pPr>
              <a:lnSpc>
                <a:spcPct val="150000"/>
              </a:lnSpc>
            </a:pPr>
            <a:r>
              <a:rPr lang="en-US" sz="1200" dirty="0" smtClean="0">
                <a:solidFill>
                  <a:prstClr val="black"/>
                </a:solidFill>
                <a:latin typeface="Euphemia" pitchFamily="34" charset="0"/>
              </a:rPr>
              <a:t>In 1844, Harriet married a free African American named _________________________ .  Several years later, she escaped to Philadelphia, _____________ without her husband after learning that she was going to be sold to a new master.  Once Harriet was free, she used the ______________________ to lead her ____________ and hundreds of other slaves to freedom.</a:t>
            </a:r>
          </a:p>
          <a:p>
            <a:pPr>
              <a:lnSpc>
                <a:spcPct val="150000"/>
              </a:lnSpc>
            </a:pPr>
            <a:endParaRPr lang="en-US" sz="1200" dirty="0">
              <a:solidFill>
                <a:prstClr val="black"/>
              </a:solidFill>
              <a:latin typeface="Euphemia" pitchFamily="34" charset="0"/>
            </a:endParaRPr>
          </a:p>
          <a:p>
            <a:pPr>
              <a:lnSpc>
                <a:spcPct val="150000"/>
              </a:lnSpc>
            </a:pPr>
            <a:r>
              <a:rPr lang="en-US" sz="1200" dirty="0" smtClean="0">
                <a:solidFill>
                  <a:prstClr val="black"/>
                </a:solidFill>
                <a:latin typeface="Euphemia" pitchFamily="34" charset="0"/>
              </a:rPr>
              <a:t>During the Civil War, Harriet returned to the south with the Union Army.  She worked as a scout and a ____________ to help the soldiers of the north win the war.  When the war was over, she moved to New York with her parents.  She opened a ____________ for African American children and worked for equal rights for women.  Harriet Tubman died in ____________ .  She was 93 years old.</a:t>
            </a:r>
          </a:p>
          <a:p>
            <a:endParaRPr lang="en-US" sz="1600" dirty="0">
              <a:solidFill>
                <a:prstClr val="black"/>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455718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381000"/>
            <a:ext cx="9144000" cy="1291392"/>
          </a:xfrm>
        </p:spPr>
        <p:txBody>
          <a:bodyPr>
            <a:noAutofit/>
          </a:bodyPr>
          <a:lstStyle/>
          <a:p>
            <a:r>
              <a:rPr lang="en-US" sz="4000" dirty="0" smtClean="0">
                <a:solidFill>
                  <a:srgbClr val="572211"/>
                </a:solidFill>
                <a:latin typeface="Arial Black" pitchFamily="34" charset="0"/>
              </a:rPr>
              <a:t>Acrostic poems on display.</a:t>
            </a:r>
            <a:endParaRPr lang="en-US" sz="4000" dirty="0">
              <a:solidFill>
                <a:srgbClr val="57221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6869689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81439"/>
            <a:ext cx="7086600" cy="4185761"/>
          </a:xfrm>
          <a:prstGeom prst="rect">
            <a:avLst/>
          </a:prstGeom>
          <a:noFill/>
        </p:spPr>
        <p:txBody>
          <a:bodyPr wrap="square" rtlCol="0">
            <a:spAutoFit/>
          </a:bodyPr>
          <a:lstStyle/>
          <a:p>
            <a:r>
              <a:rPr lang="en-US" sz="1200" dirty="0" smtClean="0">
                <a:solidFill>
                  <a:prstClr val="black"/>
                </a:solidFill>
                <a:latin typeface="Euphemia"/>
              </a:rPr>
              <a:t>Use books on the Underground Railroad, Harriet Tubman and Sojourner Truth to define these words:</a:t>
            </a:r>
          </a:p>
          <a:p>
            <a:endParaRPr lang="en-US" sz="1200" dirty="0" smtClean="0">
              <a:solidFill>
                <a:prstClr val="black"/>
              </a:solidFill>
              <a:latin typeface="Euphemia"/>
            </a:endParaRPr>
          </a:p>
          <a:p>
            <a:pPr marL="342900" indent="-342900">
              <a:lnSpc>
                <a:spcPct val="150000"/>
              </a:lnSpc>
              <a:buFont typeface="Arial" pitchFamily="34" charset="0"/>
              <a:buChar char="•"/>
            </a:pPr>
            <a:r>
              <a:rPr lang="en-US" sz="1200" dirty="0" smtClean="0">
                <a:solidFill>
                  <a:prstClr val="black"/>
                </a:solidFill>
                <a:latin typeface="Euphemia"/>
              </a:rPr>
              <a:t>Plantation:  ____________________________________________________________________</a:t>
            </a:r>
          </a:p>
          <a:p>
            <a:pPr marL="342900" indent="-342900">
              <a:lnSpc>
                <a:spcPct val="150000"/>
              </a:lnSpc>
            </a:pPr>
            <a:r>
              <a:rPr lang="en-US" sz="1200" dirty="0" smtClean="0">
                <a:solidFill>
                  <a:prstClr val="black"/>
                </a:solidFill>
                <a:latin typeface="Euphemia"/>
              </a:rPr>
              <a:t>____________________________________________________________________________________</a:t>
            </a:r>
          </a:p>
          <a:p>
            <a:pPr marL="342900" indent="-342900">
              <a:lnSpc>
                <a:spcPct val="150000"/>
              </a:lnSpc>
              <a:buFont typeface="Arial" pitchFamily="34" charset="0"/>
              <a:buChar char="•"/>
            </a:pPr>
            <a:r>
              <a:rPr lang="en-US" sz="1200" dirty="0" smtClean="0">
                <a:solidFill>
                  <a:prstClr val="black"/>
                </a:solidFill>
                <a:latin typeface="Euphemia"/>
              </a:rPr>
              <a:t>Bloodhound:  __________________________________________________________________</a:t>
            </a:r>
          </a:p>
          <a:p>
            <a:pPr marL="342900" indent="-342900">
              <a:lnSpc>
                <a:spcPct val="150000"/>
              </a:lnSpc>
            </a:pPr>
            <a:r>
              <a:rPr lang="en-US" sz="1200" dirty="0" smtClean="0">
                <a:solidFill>
                  <a:prstClr val="black"/>
                </a:solidFill>
                <a:latin typeface="Euphemia"/>
              </a:rPr>
              <a:t>____________________________________________________________________________________</a:t>
            </a:r>
          </a:p>
          <a:p>
            <a:pPr marL="342900" indent="-342900">
              <a:lnSpc>
                <a:spcPct val="150000"/>
              </a:lnSpc>
              <a:buFont typeface="Arial" pitchFamily="34" charset="0"/>
              <a:buChar char="•"/>
            </a:pPr>
            <a:r>
              <a:rPr lang="en-US" sz="1200" dirty="0" smtClean="0">
                <a:solidFill>
                  <a:prstClr val="black"/>
                </a:solidFill>
                <a:latin typeface="Euphemia"/>
              </a:rPr>
              <a:t>Fugitive:  _______________________________________________________________________</a:t>
            </a:r>
          </a:p>
          <a:p>
            <a:pPr marL="342900" indent="-342900">
              <a:lnSpc>
                <a:spcPct val="150000"/>
              </a:lnSpc>
            </a:pPr>
            <a:r>
              <a:rPr lang="en-US" sz="1200" dirty="0" smtClean="0">
                <a:solidFill>
                  <a:prstClr val="black"/>
                </a:solidFill>
                <a:latin typeface="Euphemia"/>
              </a:rPr>
              <a:t>____________________________________________________________________________________</a:t>
            </a:r>
          </a:p>
          <a:p>
            <a:pPr marL="342900" indent="-342900">
              <a:lnSpc>
                <a:spcPct val="150000"/>
              </a:lnSpc>
              <a:buFont typeface="Arial" pitchFamily="34" charset="0"/>
              <a:buChar char="•"/>
            </a:pPr>
            <a:r>
              <a:rPr lang="en-US" sz="1200" dirty="0" smtClean="0">
                <a:solidFill>
                  <a:prstClr val="black"/>
                </a:solidFill>
                <a:latin typeface="Euphemia"/>
              </a:rPr>
              <a:t>Quakers:  ______________________________________________________________________</a:t>
            </a:r>
          </a:p>
          <a:p>
            <a:pPr marL="342900" indent="-342900">
              <a:lnSpc>
                <a:spcPct val="150000"/>
              </a:lnSpc>
            </a:pPr>
            <a:r>
              <a:rPr lang="en-US" sz="1200" dirty="0" smtClean="0">
                <a:solidFill>
                  <a:prstClr val="black"/>
                </a:solidFill>
                <a:latin typeface="Euphemia"/>
              </a:rPr>
              <a:t>_____________________________________________________________________________________</a:t>
            </a:r>
          </a:p>
          <a:p>
            <a:pPr marL="342900" indent="-342900">
              <a:lnSpc>
                <a:spcPct val="150000"/>
              </a:lnSpc>
              <a:buFont typeface="Arial" pitchFamily="34" charset="0"/>
              <a:buChar char="•"/>
            </a:pPr>
            <a:r>
              <a:rPr lang="en-US" sz="1200" dirty="0" smtClean="0">
                <a:solidFill>
                  <a:prstClr val="black"/>
                </a:solidFill>
                <a:latin typeface="Euphemia"/>
              </a:rPr>
              <a:t>Safe houses:  ___________________________________________________________________</a:t>
            </a:r>
          </a:p>
          <a:p>
            <a:pPr marL="342900" indent="-342900">
              <a:lnSpc>
                <a:spcPct val="150000"/>
              </a:lnSpc>
            </a:pPr>
            <a:r>
              <a:rPr lang="en-US" sz="1200" dirty="0" smtClean="0">
                <a:solidFill>
                  <a:prstClr val="black"/>
                </a:solidFill>
                <a:latin typeface="Euphemia"/>
              </a:rPr>
              <a:t>_____________________________________________________________________________________</a:t>
            </a:r>
          </a:p>
          <a:p>
            <a:pPr marL="342900" indent="-342900">
              <a:lnSpc>
                <a:spcPct val="150000"/>
              </a:lnSpc>
            </a:pPr>
            <a:endParaRPr lang="en-US" sz="1200" dirty="0" smtClean="0">
              <a:solidFill>
                <a:prstClr val="black"/>
              </a:solidFill>
              <a:latin typeface="Euphemia"/>
            </a:endParaRPr>
          </a:p>
          <a:p>
            <a:pPr marL="342900" indent="-342900">
              <a:lnSpc>
                <a:spcPct val="150000"/>
              </a:lnSpc>
            </a:pPr>
            <a:endParaRPr lang="en-US" sz="1200" dirty="0" smtClean="0">
              <a:solidFill>
                <a:prstClr val="black"/>
              </a:solidFill>
              <a:latin typeface="Euphemia"/>
            </a:endParaRPr>
          </a:p>
          <a:p>
            <a:pPr marL="342900" indent="-342900"/>
            <a:endParaRPr lang="en-US" sz="1400" dirty="0">
              <a:solidFill>
                <a:prstClr val="black"/>
              </a:solidFill>
              <a:latin typeface="Euphemia"/>
            </a:endParaRPr>
          </a:p>
        </p:txBody>
      </p:sp>
      <p:sp>
        <p:nvSpPr>
          <p:cNvPr id="7" name="Rounded Rectangle 6"/>
          <p:cNvSpPr/>
          <p:nvPr/>
        </p:nvSpPr>
        <p:spPr>
          <a:xfrm>
            <a:off x="228600" y="3581400"/>
            <a:ext cx="5181600" cy="3124200"/>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715000" y="3455581"/>
            <a:ext cx="3352800" cy="3554819"/>
          </a:xfrm>
          <a:prstGeom prst="rect">
            <a:avLst/>
          </a:prstGeom>
          <a:noFill/>
        </p:spPr>
        <p:txBody>
          <a:bodyPr wrap="square" rtlCol="0">
            <a:spAutoFit/>
          </a:bodyPr>
          <a:lstStyle/>
          <a:p>
            <a:pPr>
              <a:lnSpc>
                <a:spcPct val="150000"/>
              </a:lnSpc>
            </a:pPr>
            <a:r>
              <a:rPr lang="en-US" sz="1200" dirty="0" smtClean="0">
                <a:solidFill>
                  <a:prstClr val="black"/>
                </a:solidFill>
                <a:latin typeface="Euphemia"/>
              </a:rPr>
              <a:t>In the box, please illustrate something you learned about from the books you used.  Maybe a quilt, or a safe house, or the drinking gourd or the north star.  </a:t>
            </a:r>
          </a:p>
          <a:p>
            <a:pPr>
              <a:lnSpc>
                <a:spcPct val="150000"/>
              </a:lnSpc>
            </a:pPr>
            <a:endParaRPr lang="en-US" sz="1200" dirty="0" smtClean="0">
              <a:solidFill>
                <a:prstClr val="black"/>
              </a:solidFill>
              <a:latin typeface="Euphemia"/>
            </a:endParaRPr>
          </a:p>
          <a:p>
            <a:pPr>
              <a:lnSpc>
                <a:spcPct val="150000"/>
              </a:lnSpc>
            </a:pPr>
            <a:r>
              <a:rPr lang="en-US" sz="1200" dirty="0" smtClean="0">
                <a:solidFill>
                  <a:prstClr val="black"/>
                </a:solidFill>
                <a:latin typeface="Euphemia"/>
              </a:rPr>
              <a:t>Write the title and author on the lines below. </a:t>
            </a:r>
          </a:p>
          <a:p>
            <a:pPr>
              <a:lnSpc>
                <a:spcPct val="150000"/>
              </a:lnSpc>
            </a:pPr>
            <a:endParaRPr lang="en-US" sz="1200" dirty="0" smtClean="0">
              <a:solidFill>
                <a:prstClr val="black"/>
              </a:solidFill>
              <a:latin typeface="Euphemia"/>
            </a:endParaRPr>
          </a:p>
          <a:p>
            <a:pPr>
              <a:lnSpc>
                <a:spcPct val="150000"/>
              </a:lnSpc>
            </a:pPr>
            <a:r>
              <a:rPr lang="en-US" sz="1200" dirty="0" smtClean="0">
                <a:solidFill>
                  <a:prstClr val="black"/>
                </a:solidFill>
                <a:latin typeface="Euphemia"/>
              </a:rPr>
              <a:t>Title: _________________________________</a:t>
            </a:r>
          </a:p>
          <a:p>
            <a:pPr>
              <a:lnSpc>
                <a:spcPct val="150000"/>
              </a:lnSpc>
            </a:pPr>
            <a:r>
              <a:rPr lang="en-US" sz="1200" dirty="0" smtClean="0">
                <a:solidFill>
                  <a:prstClr val="black"/>
                </a:solidFill>
                <a:latin typeface="Euphemia"/>
              </a:rPr>
              <a:t>_____________________________________</a:t>
            </a:r>
          </a:p>
          <a:p>
            <a:pPr>
              <a:lnSpc>
                <a:spcPct val="150000"/>
              </a:lnSpc>
            </a:pPr>
            <a:r>
              <a:rPr lang="en-US" sz="1200" dirty="0" smtClean="0">
                <a:solidFill>
                  <a:prstClr val="black"/>
                </a:solidFill>
                <a:latin typeface="Euphemia"/>
              </a:rPr>
              <a:t>Author:  ______________________________</a:t>
            </a:r>
          </a:p>
          <a:p>
            <a:pPr>
              <a:lnSpc>
                <a:spcPct val="150000"/>
              </a:lnSpc>
            </a:pPr>
            <a:r>
              <a:rPr lang="en-US" sz="1200" dirty="0" smtClean="0">
                <a:solidFill>
                  <a:prstClr val="black"/>
                </a:solidFill>
                <a:latin typeface="Euphemia"/>
              </a:rPr>
              <a:t>_____________________________________</a:t>
            </a:r>
          </a:p>
          <a:p>
            <a:pPr>
              <a:lnSpc>
                <a:spcPct val="150000"/>
              </a:lnSpc>
            </a:pPr>
            <a:endParaRPr lang="en-US" dirty="0">
              <a:solidFill>
                <a:prstClr val="black"/>
              </a:solidFill>
              <a:latin typeface="Euphemia"/>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4049" y="159483"/>
            <a:ext cx="2097551" cy="140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17849" y="1600200"/>
            <a:ext cx="2249951" cy="1384995"/>
          </a:xfrm>
          <a:prstGeom prst="rect">
            <a:avLst/>
          </a:prstGeom>
          <a:noFill/>
        </p:spPr>
        <p:txBody>
          <a:bodyPr wrap="square" rtlCol="0">
            <a:spAutoFit/>
          </a:bodyPr>
          <a:lstStyle/>
          <a:p>
            <a:r>
              <a:rPr lang="en-US" sz="1400" dirty="0" smtClean="0">
                <a:solidFill>
                  <a:prstClr val="black"/>
                </a:solidFill>
              </a:rPr>
              <a:t>The slaves often used the stars to guide their way on the Underground Railroad. They sometimes sang about The Big Dipper and called it The Drinking Gourd.</a:t>
            </a:r>
            <a:endParaRPr lang="en-US" sz="1400" dirty="0">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03591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3117"/>
            <a:ext cx="8839200" cy="369332"/>
          </a:xfrm>
          <a:prstGeom prst="rect">
            <a:avLst/>
          </a:prstGeom>
          <a:noFill/>
        </p:spPr>
        <p:txBody>
          <a:bodyPr wrap="square" rtlCol="0">
            <a:spAutoFit/>
          </a:bodyPr>
          <a:lstStyle/>
          <a:p>
            <a:r>
              <a:rPr lang="en-US" sz="1200" dirty="0" smtClean="0">
                <a:solidFill>
                  <a:prstClr val="black"/>
                </a:solidFill>
                <a:latin typeface="Euphemia" pitchFamily="34" charset="0"/>
              </a:rPr>
              <a:t>Name: </a:t>
            </a:r>
            <a:r>
              <a:rPr lang="en-US" dirty="0" smtClean="0">
                <a:solidFill>
                  <a:srgbClr val="FF0000"/>
                </a:solidFill>
                <a:latin typeface="Euphemia" pitchFamily="34" charset="0"/>
              </a:rPr>
              <a:t>							</a:t>
            </a:r>
            <a:r>
              <a:rPr lang="en-US" sz="1200" dirty="0" smtClean="0">
                <a:solidFill>
                  <a:prstClr val="black"/>
                </a:solidFill>
                <a:latin typeface="Euphemia" pitchFamily="34" charset="0"/>
              </a:rPr>
              <a:t>Class:</a:t>
            </a:r>
            <a:endParaRPr lang="en-US" sz="1200" dirty="0">
              <a:solidFill>
                <a:prstClr val="black"/>
              </a:solidFill>
              <a:latin typeface="Euphemia" pitchFamily="34" charset="0"/>
            </a:endParaRPr>
          </a:p>
        </p:txBody>
      </p:sp>
      <p:sp>
        <p:nvSpPr>
          <p:cNvPr id="6" name="Rectangle 5"/>
          <p:cNvSpPr/>
          <p:nvPr/>
        </p:nvSpPr>
        <p:spPr>
          <a:xfrm>
            <a:off x="2133600" y="381000"/>
            <a:ext cx="4785527" cy="36933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Euphemia" pitchFamily="34" charset="0"/>
              </a:rPr>
              <a:t>Helen Keller</a:t>
            </a:r>
            <a:endParaRPr lang="en-US"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Euphemia" pitchFamily="34" charset="0"/>
            </a:endParaRPr>
          </a:p>
        </p:txBody>
      </p:sp>
      <p:cxnSp>
        <p:nvCxnSpPr>
          <p:cNvPr id="8" name="Straight Connector 7"/>
          <p:cNvCxnSpPr/>
          <p:nvPr/>
        </p:nvCxnSpPr>
        <p:spPr>
          <a:xfrm>
            <a:off x="838200" y="304800"/>
            <a:ext cx="563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162800" y="304800"/>
            <a:ext cx="129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1447800"/>
            <a:ext cx="8153400" cy="0"/>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1447800"/>
            <a:ext cx="0" cy="4572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0600" y="1447800"/>
            <a:ext cx="127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04800" y="1905000"/>
            <a:ext cx="8458200" cy="276999"/>
          </a:xfrm>
          <a:prstGeom prst="rect">
            <a:avLst/>
          </a:prstGeom>
          <a:noFill/>
        </p:spPr>
        <p:txBody>
          <a:bodyPr wrap="square" rtlCol="0">
            <a:spAutoFit/>
          </a:bodyPr>
          <a:lstStyle/>
          <a:p>
            <a:r>
              <a:rPr lang="en-US" sz="1200" dirty="0" smtClean="0">
                <a:solidFill>
                  <a:prstClr val="black"/>
                </a:solidFill>
                <a:latin typeface="Euphemia" pitchFamily="34" charset="0"/>
              </a:rPr>
              <a:t>Birth								       Death</a:t>
            </a:r>
            <a:endParaRPr lang="en-US" sz="1200" dirty="0">
              <a:solidFill>
                <a:prstClr val="black"/>
              </a:solidFill>
              <a:latin typeface="Euphemia" pitchFamily="34" charset="0"/>
            </a:endParaRPr>
          </a:p>
        </p:txBody>
      </p:sp>
      <p:sp>
        <p:nvSpPr>
          <p:cNvPr id="20" name="TextBox 19"/>
          <p:cNvSpPr txBox="1"/>
          <p:nvPr/>
        </p:nvSpPr>
        <p:spPr>
          <a:xfrm>
            <a:off x="762000" y="838200"/>
            <a:ext cx="7924800" cy="523220"/>
          </a:xfrm>
          <a:prstGeom prst="rect">
            <a:avLst/>
          </a:prstGeom>
          <a:noFill/>
        </p:spPr>
        <p:txBody>
          <a:bodyPr wrap="square" rtlCol="0">
            <a:spAutoFit/>
          </a:bodyPr>
          <a:lstStyle/>
          <a:p>
            <a:r>
              <a:rPr lang="en-US" sz="1400" dirty="0" smtClean="0">
                <a:solidFill>
                  <a:prstClr val="black"/>
                </a:solidFill>
                <a:latin typeface="Euphemia" pitchFamily="34" charset="0"/>
              </a:rPr>
              <a:t>Add the dates of Helen Keller’s birth and death to the timeline below.  Add three more </a:t>
            </a:r>
          </a:p>
          <a:p>
            <a:r>
              <a:rPr lang="en-US" sz="1400" dirty="0" smtClean="0">
                <a:solidFill>
                  <a:prstClr val="black"/>
                </a:solidFill>
                <a:latin typeface="Euphemia" pitchFamily="34" charset="0"/>
              </a:rPr>
              <a:t>important dates in her life to the timeline.</a:t>
            </a:r>
            <a:endParaRPr lang="en-US" sz="1400" dirty="0">
              <a:solidFill>
                <a:prstClr val="black"/>
              </a:solidFill>
              <a:latin typeface="Euphemia" pitchFamily="34" charset="0"/>
            </a:endParaRPr>
          </a:p>
        </p:txBody>
      </p:sp>
      <p:sp>
        <p:nvSpPr>
          <p:cNvPr id="22" name="TextBox 21"/>
          <p:cNvSpPr txBox="1"/>
          <p:nvPr/>
        </p:nvSpPr>
        <p:spPr>
          <a:xfrm>
            <a:off x="0" y="2819400"/>
            <a:ext cx="3048000" cy="1938992"/>
          </a:xfrm>
          <a:prstGeom prst="rect">
            <a:avLst/>
          </a:prstGeom>
          <a:noFill/>
        </p:spPr>
        <p:txBody>
          <a:bodyPr wrap="square" rtlCol="0">
            <a:spAutoFit/>
          </a:bodyPr>
          <a:lstStyle/>
          <a:p>
            <a:r>
              <a:rPr lang="en-US" sz="1200" dirty="0" smtClean="0">
                <a:solidFill>
                  <a:prstClr val="black"/>
                </a:solidFill>
                <a:latin typeface="Euphemia" pitchFamily="34" charset="0"/>
              </a:rPr>
              <a:t>How did Helen Keller become blind and deaf? </a:t>
            </a:r>
          </a:p>
          <a:p>
            <a:endParaRPr lang="en-US" sz="1200" dirty="0">
              <a:solidFill>
                <a:prstClr val="black"/>
              </a:solidFill>
              <a:latin typeface="Euphemia" pitchFamily="34" charset="0"/>
            </a:endParaRPr>
          </a:p>
          <a:p>
            <a:pPr marL="342900" indent="-342900">
              <a:buFontTx/>
              <a:buAutoNum type="alphaUcPeriod"/>
            </a:pPr>
            <a:r>
              <a:rPr lang="en-US" sz="1200" dirty="0" smtClean="0">
                <a:solidFill>
                  <a:prstClr val="black"/>
                </a:solidFill>
                <a:latin typeface="Euphemia" pitchFamily="34" charset="0"/>
              </a:rPr>
              <a:t>She was in an accident and lost her sight and hearing.</a:t>
            </a:r>
          </a:p>
          <a:p>
            <a:pPr marL="342900" indent="-342900">
              <a:buFontTx/>
              <a:buAutoNum type="alphaUcPeriod"/>
            </a:pPr>
            <a:r>
              <a:rPr lang="en-US" sz="1200" dirty="0" smtClean="0">
                <a:solidFill>
                  <a:prstClr val="black"/>
                </a:solidFill>
                <a:latin typeface="Euphemia" pitchFamily="34" charset="0"/>
              </a:rPr>
              <a:t>She was born blind and deaf.</a:t>
            </a:r>
          </a:p>
          <a:p>
            <a:pPr marL="342900" indent="-342900">
              <a:buFontTx/>
              <a:buAutoNum type="alphaUcPeriod"/>
            </a:pPr>
            <a:r>
              <a:rPr lang="en-US" sz="1200" dirty="0" smtClean="0">
                <a:solidFill>
                  <a:prstClr val="black"/>
                </a:solidFill>
                <a:latin typeface="Euphemia" pitchFamily="34" charset="0"/>
              </a:rPr>
              <a:t>She became sick and her lost sight and hearing.</a:t>
            </a:r>
          </a:p>
          <a:p>
            <a:pPr marL="342900" indent="-342900">
              <a:buFontTx/>
              <a:buAutoNum type="alphaUcPeriod"/>
            </a:pPr>
            <a:r>
              <a:rPr lang="en-US" sz="1200" dirty="0" smtClean="0">
                <a:solidFill>
                  <a:prstClr val="black"/>
                </a:solidFill>
                <a:latin typeface="Euphemia" pitchFamily="34" charset="0"/>
              </a:rPr>
              <a:t>She lost her sight and hearing in her old age.</a:t>
            </a:r>
            <a:endParaRPr lang="en-US" sz="1200" dirty="0">
              <a:solidFill>
                <a:prstClr val="black"/>
              </a:solidFill>
              <a:latin typeface="Euphemia" pitchFamily="34" charset="0"/>
            </a:endParaRPr>
          </a:p>
        </p:txBody>
      </p:sp>
      <p:sp>
        <p:nvSpPr>
          <p:cNvPr id="23" name="TextBox 22"/>
          <p:cNvSpPr txBox="1"/>
          <p:nvPr/>
        </p:nvSpPr>
        <p:spPr>
          <a:xfrm>
            <a:off x="3124200" y="2782880"/>
            <a:ext cx="5995924" cy="3970318"/>
          </a:xfrm>
          <a:prstGeom prst="rect">
            <a:avLst/>
          </a:prstGeom>
          <a:noFill/>
        </p:spPr>
        <p:txBody>
          <a:bodyPr wrap="square" rtlCol="0">
            <a:spAutoFit/>
          </a:bodyPr>
          <a:lstStyle/>
          <a:p>
            <a:pPr>
              <a:lnSpc>
                <a:spcPct val="150000"/>
              </a:lnSpc>
            </a:pPr>
            <a:r>
              <a:rPr lang="en-US" sz="1200" dirty="0" smtClean="0">
                <a:solidFill>
                  <a:prstClr val="black"/>
                </a:solidFill>
                <a:latin typeface="Euphemia" pitchFamily="34" charset="0"/>
              </a:rPr>
              <a:t>Because Helen could not talk when she became blind and deaf, she could not tell her parents what she wanted or how she </a:t>
            </a:r>
            <a:r>
              <a:rPr lang="en-US" sz="1200" dirty="0">
                <a:solidFill>
                  <a:prstClr val="black"/>
                </a:solidFill>
                <a:latin typeface="Euphemia" pitchFamily="34" charset="0"/>
              </a:rPr>
              <a:t> </a:t>
            </a:r>
            <a:r>
              <a:rPr lang="en-US" sz="1200" dirty="0" smtClean="0">
                <a:solidFill>
                  <a:prstClr val="black"/>
                </a:solidFill>
                <a:latin typeface="Euphemia" pitchFamily="34" charset="0"/>
              </a:rPr>
              <a:t>f______________.  She was a very a______________ little girl.  As a child, Helen did not behave very well.  Helen’s parents visited many doctors trying to get help for their little girl.  One of the doctors they visited was Dr.______________________________.  He invented the t_______________ and taught deaf children how to speak.  He helped the </a:t>
            </a:r>
            <a:r>
              <a:rPr lang="en-US" sz="1200" dirty="0" err="1" smtClean="0">
                <a:solidFill>
                  <a:prstClr val="black"/>
                </a:solidFill>
                <a:latin typeface="Euphemia" pitchFamily="34" charset="0"/>
              </a:rPr>
              <a:t>Kellers</a:t>
            </a:r>
            <a:r>
              <a:rPr lang="en-US" sz="1200" dirty="0" smtClean="0">
                <a:solidFill>
                  <a:prstClr val="black"/>
                </a:solidFill>
                <a:latin typeface="Euphemia" pitchFamily="34" charset="0"/>
              </a:rPr>
              <a:t> find a t_______________ for Helen.  A_______________________ became Helen’s teacher.  Annie taught Helen how to talk with her  h_______________.  She used her f_______________ to spell words into Helen’s hands.  When Helen got older, she learned to read using an alphabet called B_______________.  This alphabet was created by L_______________________ and is made up of little raised bumps on a page.  Blind people feel the little bumps with their fingers in order to read.  With her teacher’s help, Helen learned how to r_______________ and w_______________ and became very famous.  Helen Keller has been an inspiration to many people.</a:t>
            </a:r>
          </a:p>
        </p:txBody>
      </p:sp>
      <p:cxnSp>
        <p:nvCxnSpPr>
          <p:cNvPr id="25" name="Straight Connector 24"/>
          <p:cNvCxnSpPr/>
          <p:nvPr/>
        </p:nvCxnSpPr>
        <p:spPr>
          <a:xfrm>
            <a:off x="381000" y="2438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800" y="2438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14800" y="2438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43600" y="2438400"/>
            <a:ext cx="99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96200" y="2438400"/>
            <a:ext cx="9906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2400" y="5352201"/>
            <a:ext cx="2971800" cy="1384995"/>
          </a:xfrm>
          <a:prstGeom prst="rect">
            <a:avLst/>
          </a:prstGeom>
          <a:noFill/>
        </p:spPr>
        <p:txBody>
          <a:bodyPr wrap="square" rtlCol="0">
            <a:spAutoFit/>
          </a:bodyPr>
          <a:lstStyle/>
          <a:p>
            <a:r>
              <a:rPr lang="en-US" sz="1200" b="1" dirty="0" smtClean="0">
                <a:solidFill>
                  <a:prstClr val="black"/>
                </a:solidFill>
                <a:latin typeface="Euphemia" pitchFamily="34" charset="0"/>
              </a:rPr>
              <a:t>Word Bank</a:t>
            </a:r>
          </a:p>
          <a:p>
            <a:pPr>
              <a:lnSpc>
                <a:spcPct val="150000"/>
              </a:lnSpc>
            </a:pPr>
            <a:r>
              <a:rPr lang="en-US" sz="1200" b="1" dirty="0">
                <a:solidFill>
                  <a:prstClr val="black"/>
                </a:solidFill>
                <a:latin typeface="Euphemia" pitchFamily="34" charset="0"/>
              </a:rPr>
              <a:t>r</a:t>
            </a:r>
            <a:r>
              <a:rPr lang="en-US" sz="1200" b="1" dirty="0" smtClean="0">
                <a:solidFill>
                  <a:prstClr val="black"/>
                </a:solidFill>
                <a:latin typeface="Euphemia" pitchFamily="34" charset="0"/>
              </a:rPr>
              <a:t>ead   write   felt   telephone   hands   Braille   Annie Sullivan</a:t>
            </a:r>
            <a:endParaRPr lang="en-US" sz="1200" b="1" dirty="0">
              <a:solidFill>
                <a:prstClr val="black"/>
              </a:solidFill>
              <a:latin typeface="Euphemia" pitchFamily="34" charset="0"/>
            </a:endParaRPr>
          </a:p>
          <a:p>
            <a:pPr>
              <a:lnSpc>
                <a:spcPct val="150000"/>
              </a:lnSpc>
            </a:pPr>
            <a:r>
              <a:rPr lang="en-US" sz="1200" b="1" dirty="0" smtClean="0">
                <a:solidFill>
                  <a:prstClr val="black"/>
                </a:solidFill>
                <a:latin typeface="Euphemia" pitchFamily="34" charset="0"/>
              </a:rPr>
              <a:t>Louis  Braille   teacher   angry </a:t>
            </a:r>
          </a:p>
          <a:p>
            <a:pPr>
              <a:lnSpc>
                <a:spcPct val="150000"/>
              </a:lnSpc>
            </a:pPr>
            <a:r>
              <a:rPr lang="en-US" sz="1200" b="1" dirty="0" smtClean="0">
                <a:solidFill>
                  <a:prstClr val="black"/>
                </a:solidFill>
                <a:latin typeface="Euphemia" pitchFamily="34" charset="0"/>
              </a:rPr>
              <a:t>Dr. Alexander Graham Bell   fingers  </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04" y="433336"/>
            <a:ext cx="634096" cy="86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2891" y="433335"/>
            <a:ext cx="1038709" cy="85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66310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0"/>
            <a:ext cx="8610600" cy="3754874"/>
          </a:xfrm>
          <a:prstGeom prst="rect">
            <a:avLst/>
          </a:prstGeom>
          <a:noFill/>
        </p:spPr>
        <p:txBody>
          <a:bodyPr wrap="square" rtlCol="0">
            <a:spAutoFit/>
          </a:bodyPr>
          <a:lstStyle/>
          <a:p>
            <a:r>
              <a:rPr lang="en-US" sz="1400" dirty="0" smtClean="0">
                <a:solidFill>
                  <a:prstClr val="black"/>
                </a:solidFill>
                <a:latin typeface="Euphemia" pitchFamily="34" charset="0"/>
              </a:rPr>
              <a:t>The first word that Helen learned from Annie Sullivan was </a:t>
            </a:r>
            <a:r>
              <a:rPr lang="en-US" sz="1400" i="1" dirty="0" smtClean="0">
                <a:solidFill>
                  <a:prstClr val="black"/>
                </a:solidFill>
                <a:latin typeface="Euphemia" pitchFamily="34" charset="0"/>
              </a:rPr>
              <a:t>water</a:t>
            </a:r>
            <a:r>
              <a:rPr lang="en-US" sz="1400" dirty="0" smtClean="0">
                <a:solidFill>
                  <a:prstClr val="black"/>
                </a:solidFill>
                <a:latin typeface="Euphemia" pitchFamily="34" charset="0"/>
              </a:rPr>
              <a:t>.  Annie spelled the word with her fingers into Helen’s hand then put her hand under running water.  Suddenly Helen understood that the Annie was using her hands to spell out words.  Draw a picture of the finger spelling letters for the word  W A T E R.</a:t>
            </a:r>
          </a:p>
          <a:p>
            <a:endParaRPr lang="en-US" dirty="0">
              <a:solidFill>
                <a:prstClr val="black"/>
              </a:solidFill>
              <a:latin typeface="Euphemia" pitchFamily="34" charset="0"/>
            </a:endParaRPr>
          </a:p>
          <a:p>
            <a:endParaRPr lang="en-US" dirty="0" smtClean="0">
              <a:solidFill>
                <a:prstClr val="black"/>
              </a:solidFill>
              <a:latin typeface="Euphemia" pitchFamily="34" charset="0"/>
            </a:endParaRPr>
          </a:p>
          <a:p>
            <a:endParaRPr lang="en-US" dirty="0">
              <a:solidFill>
                <a:prstClr val="black"/>
              </a:solidFill>
              <a:latin typeface="Euphemia" pitchFamily="34" charset="0"/>
            </a:endParaRPr>
          </a:p>
          <a:p>
            <a:endParaRPr lang="en-US" dirty="0" smtClean="0">
              <a:solidFill>
                <a:prstClr val="black"/>
              </a:solidFill>
              <a:latin typeface="Euphemia" pitchFamily="34" charset="0"/>
            </a:endParaRPr>
          </a:p>
          <a:p>
            <a:endParaRPr lang="en-US" dirty="0">
              <a:solidFill>
                <a:prstClr val="black"/>
              </a:solidFill>
              <a:latin typeface="Euphemia" pitchFamily="34" charset="0"/>
            </a:endParaRPr>
          </a:p>
          <a:p>
            <a:r>
              <a:rPr lang="en-US" sz="3600" dirty="0" smtClean="0">
                <a:solidFill>
                  <a:prstClr val="black"/>
                </a:solidFill>
                <a:latin typeface="Euphemia" pitchFamily="34" charset="0"/>
              </a:rPr>
              <a:t> W      A       T        E       R</a:t>
            </a:r>
          </a:p>
          <a:p>
            <a:endParaRPr lang="en-US" sz="1400" dirty="0">
              <a:solidFill>
                <a:prstClr val="black"/>
              </a:solidFill>
              <a:latin typeface="Euphemia" pitchFamily="34" charset="0"/>
            </a:endParaRPr>
          </a:p>
          <a:p>
            <a:r>
              <a:rPr lang="en-US" sz="1400" dirty="0" smtClean="0">
                <a:solidFill>
                  <a:prstClr val="black"/>
                </a:solidFill>
                <a:latin typeface="Euphemia" pitchFamily="34" charset="0"/>
              </a:rPr>
              <a:t>    Use the Braille alphabet and numbers to write your name and your birthdate in the box below.</a:t>
            </a:r>
          </a:p>
          <a:p>
            <a:endParaRPr lang="en-US" sz="1400" dirty="0">
              <a:solidFill>
                <a:prstClr val="black"/>
              </a:solidFill>
              <a:latin typeface="Euphemia" pitchFamily="34" charset="0"/>
            </a:endParaRPr>
          </a:p>
          <a:p>
            <a:endParaRPr lang="en-US" sz="1400" dirty="0" smtClean="0">
              <a:solidFill>
                <a:prstClr val="black"/>
              </a:solidFill>
              <a:latin typeface="Euphemia" pitchFamily="34" charset="0"/>
            </a:endParaRPr>
          </a:p>
        </p:txBody>
      </p:sp>
      <p:sp>
        <p:nvSpPr>
          <p:cNvPr id="8" name="Rounded Rectangle 7"/>
          <p:cNvSpPr/>
          <p:nvPr/>
        </p:nvSpPr>
        <p:spPr>
          <a:xfrm>
            <a:off x="381000" y="3276600"/>
            <a:ext cx="8305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57200" y="4934396"/>
            <a:ext cx="8382000" cy="1923604"/>
          </a:xfrm>
          <a:prstGeom prst="rect">
            <a:avLst/>
          </a:prstGeom>
          <a:noFill/>
        </p:spPr>
        <p:txBody>
          <a:bodyPr wrap="square" rtlCol="0">
            <a:spAutoFit/>
          </a:bodyPr>
          <a:lstStyle/>
          <a:p>
            <a:r>
              <a:rPr lang="en-US" sz="1400" dirty="0" smtClean="0">
                <a:solidFill>
                  <a:prstClr val="black"/>
                </a:solidFill>
                <a:latin typeface="Euphemia" pitchFamily="34" charset="0"/>
              </a:rPr>
              <a:t>What important lesson can we learn from Helen Keller?  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US" sz="1400" dirty="0" smtClean="0">
                <a:solidFill>
                  <a:prstClr val="black"/>
                </a:solidFill>
                <a:latin typeface="Euphemia" pitchFamily="34" charset="0"/>
              </a:rPr>
              <a:t>Bibliography</a:t>
            </a:r>
          </a:p>
          <a:p>
            <a:pPr>
              <a:lnSpc>
                <a:spcPct val="150000"/>
              </a:lnSpc>
            </a:pPr>
            <a:r>
              <a:rPr lang="en-US" sz="1400" dirty="0" smtClean="0">
                <a:solidFill>
                  <a:prstClr val="black"/>
                </a:solidFill>
                <a:latin typeface="Euphemia" pitchFamily="34" charset="0"/>
              </a:rPr>
              <a:t>Title:_______________________________________________________________________________</a:t>
            </a:r>
          </a:p>
          <a:p>
            <a:pPr>
              <a:lnSpc>
                <a:spcPct val="150000"/>
              </a:lnSpc>
            </a:pPr>
            <a:r>
              <a:rPr lang="en-US" sz="1400" dirty="0" smtClean="0">
                <a:solidFill>
                  <a:prstClr val="black"/>
                </a:solidFill>
                <a:latin typeface="Euphemia" pitchFamily="34" charset="0"/>
              </a:rPr>
              <a:t>Author: _________________________________________________ Call number:  _______________</a:t>
            </a:r>
            <a:endParaRPr lang="en-US" sz="1400" dirty="0">
              <a:solidFill>
                <a:prstClr val="black"/>
              </a:solidFill>
              <a:latin typeface="Euphemia" pitchFamily="34"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313778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C:\Users\Owner\Dropbox\Photos\2011-2012 School Year\April\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9211847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wner\Dropbox\Photos\2011-2012 School Year\April\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schemeClr val="bg1"/>
                </a:solidFill>
                <a:latin typeface="Arial Black" pitchFamily="34" charset="0"/>
              </a:rPr>
              <a:t>H.R. </a:t>
            </a:r>
            <a:r>
              <a:rPr lang="en-US" dirty="0" err="1" smtClean="0">
                <a:solidFill>
                  <a:schemeClr val="bg1"/>
                </a:solidFill>
                <a:latin typeface="Arial Black" pitchFamily="34" charset="0"/>
              </a:rPr>
              <a:t>Moye</a:t>
            </a:r>
            <a:r>
              <a:rPr lang="en-US" dirty="0" smtClean="0">
                <a:solidFill>
                  <a:schemeClr val="bg1"/>
                </a:solidFill>
                <a:latin typeface="Arial Black" pitchFamily="34" charset="0"/>
              </a:rPr>
              <a:t> Accelerated Reader Store</a:t>
            </a:r>
            <a:endParaRPr lang="en-US" dirty="0">
              <a:solidFill>
                <a:schemeClr val="bg1"/>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385996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0"/>
            <a:ext cx="9144000" cy="1401762"/>
          </a:xfrm>
        </p:spPr>
        <p:txBody>
          <a:bodyPr>
            <a:normAutofit fontScale="90000"/>
          </a:bodyPr>
          <a:lstStyle/>
          <a:p>
            <a:r>
              <a:rPr lang="en-US" sz="3600" dirty="0" smtClean="0">
                <a:solidFill>
                  <a:srgbClr val="952B2E"/>
                </a:solidFill>
                <a:latin typeface="Arial Black" pitchFamily="34" charset="0"/>
              </a:rPr>
              <a:t>Excited to receive our Little Free Library from fellow El Paso ISD librarian, Lisa Lopez.</a:t>
            </a:r>
            <a:endParaRPr lang="en-US" sz="3600" dirty="0">
              <a:solidFill>
                <a:srgbClr val="952B2E"/>
              </a:solidFill>
              <a:latin typeface="Arial Black" pitchFamily="34" charset="0"/>
            </a:endParaRPr>
          </a:p>
        </p:txBody>
      </p:sp>
      <p:sp>
        <p:nvSpPr>
          <p:cNvPr id="4" name="TextBox 3"/>
          <p:cNvSpPr txBox="1"/>
          <p:nvPr/>
        </p:nvSpPr>
        <p:spPr>
          <a:xfrm>
            <a:off x="0" y="5867400"/>
            <a:ext cx="9067800" cy="954107"/>
          </a:xfrm>
          <a:prstGeom prst="rect">
            <a:avLst/>
          </a:prstGeom>
          <a:noFill/>
        </p:spPr>
        <p:txBody>
          <a:bodyPr wrap="square" rtlCol="0">
            <a:spAutoFit/>
          </a:bodyPr>
          <a:lstStyle/>
          <a:p>
            <a:pPr algn="ctr"/>
            <a:r>
              <a:rPr lang="en-US" sz="2800" dirty="0" smtClean="0">
                <a:solidFill>
                  <a:srgbClr val="932129"/>
                </a:solidFill>
                <a:latin typeface="Arial Black" pitchFamily="34" charset="0"/>
              </a:rPr>
              <a:t>You can have one, too.  </a:t>
            </a:r>
          </a:p>
          <a:p>
            <a:pPr algn="ctr"/>
            <a:r>
              <a:rPr lang="en-US" sz="2800" dirty="0" smtClean="0">
                <a:solidFill>
                  <a:srgbClr val="932129"/>
                </a:solidFill>
                <a:latin typeface="Arial Black" pitchFamily="34" charset="0"/>
              </a:rPr>
              <a:t>Go to </a:t>
            </a:r>
            <a:r>
              <a:rPr lang="en-US" sz="2800" dirty="0">
                <a:hlinkClick r:id="rId3"/>
              </a:rPr>
              <a:t>http://www.littlefreelibrary.org/</a:t>
            </a:r>
            <a:endParaRPr lang="en-US" sz="2800" dirty="0">
              <a:latin typeface="Arial Black" pitchFamily="34" charset="0"/>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780311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sz="3600" dirty="0" smtClean="0">
                <a:solidFill>
                  <a:schemeClr val="bg1"/>
                </a:solidFill>
                <a:latin typeface="Arial Black" pitchFamily="34" charset="0"/>
              </a:rPr>
              <a:t>Making posters to advertise our Little Free Library.</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289458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sz="3600" dirty="0" smtClean="0">
                <a:solidFill>
                  <a:schemeClr val="bg1"/>
                </a:solidFill>
                <a:latin typeface="Arial Black" pitchFamily="34" charset="0"/>
              </a:rPr>
              <a:t>Our last year of RIF…thanks for the memories and the books!</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109316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1219"/>
            <a:ext cx="2921000" cy="3200400"/>
          </a:xfrm>
          <a:prstGeom prst="rect">
            <a:avLst/>
          </a:prstGeom>
        </p:spPr>
      </p:pic>
      <p:pic>
        <p:nvPicPr>
          <p:cNvPr id="6" name="Picture 5"/>
          <p:cNvPicPr>
            <a:picLocks noChangeAspect="1"/>
          </p:cNvPicPr>
          <p:nvPr/>
        </p:nvPicPr>
        <p:blipFill>
          <a:blip r:embed="rId3"/>
          <a:stretch>
            <a:fillRect/>
          </a:stretch>
        </p:blipFill>
        <p:spPr>
          <a:xfrm>
            <a:off x="323362" y="3666392"/>
            <a:ext cx="2349500" cy="3035300"/>
          </a:xfrm>
          <a:prstGeom prst="rect">
            <a:avLst/>
          </a:prstGeom>
        </p:spPr>
      </p:pic>
      <p:pic>
        <p:nvPicPr>
          <p:cNvPr id="7" name="Picture 6"/>
          <p:cNvPicPr>
            <a:picLocks noChangeAspect="1"/>
          </p:cNvPicPr>
          <p:nvPr/>
        </p:nvPicPr>
        <p:blipFill>
          <a:blip r:embed="rId4"/>
          <a:stretch>
            <a:fillRect/>
          </a:stretch>
        </p:blipFill>
        <p:spPr>
          <a:xfrm>
            <a:off x="6271847" y="161219"/>
            <a:ext cx="2696309" cy="3111473"/>
          </a:xfrm>
          <a:prstGeom prst="rect">
            <a:avLst/>
          </a:prstGeom>
        </p:spPr>
      </p:pic>
      <p:pic>
        <p:nvPicPr>
          <p:cNvPr id="8" name="Picture 7"/>
          <p:cNvPicPr>
            <a:picLocks noChangeAspect="1"/>
          </p:cNvPicPr>
          <p:nvPr/>
        </p:nvPicPr>
        <p:blipFill>
          <a:blip r:embed="rId5"/>
          <a:stretch>
            <a:fillRect/>
          </a:stretch>
        </p:blipFill>
        <p:spPr>
          <a:xfrm>
            <a:off x="6271847" y="3512037"/>
            <a:ext cx="2676770" cy="3345963"/>
          </a:xfrm>
          <a:prstGeom prst="rect">
            <a:avLst/>
          </a:prstGeom>
        </p:spPr>
      </p:pic>
      <p:sp>
        <p:nvSpPr>
          <p:cNvPr id="9" name="TextBox 8"/>
          <p:cNvSpPr txBox="1"/>
          <p:nvPr/>
        </p:nvSpPr>
        <p:spPr>
          <a:xfrm>
            <a:off x="3012225" y="152400"/>
            <a:ext cx="2774461" cy="6386364"/>
          </a:xfrm>
          <a:prstGeom prst="rect">
            <a:avLst/>
          </a:prstGeom>
          <a:noFill/>
        </p:spPr>
        <p:txBody>
          <a:bodyPr wrap="square" rtlCol="0">
            <a:spAutoFit/>
          </a:bodyPr>
          <a:lstStyle/>
          <a:p>
            <a:r>
              <a:rPr lang="en-US" sz="1700" i="1" dirty="0" smtClean="0">
                <a:latin typeface="Arial Black" pitchFamily="34" charset="0"/>
              </a:rPr>
              <a:t>3D Graphic Organizers</a:t>
            </a:r>
            <a:r>
              <a:rPr lang="en-US" sz="1700" dirty="0" smtClean="0">
                <a:latin typeface="Arial Black" pitchFamily="34" charset="0"/>
              </a:rPr>
              <a:t> by Daniel J. </a:t>
            </a:r>
            <a:r>
              <a:rPr lang="en-US" sz="1700" dirty="0" err="1" smtClean="0">
                <a:latin typeface="Arial Black" pitchFamily="34" charset="0"/>
              </a:rPr>
              <a:t>Barnekow</a:t>
            </a:r>
            <a:endParaRPr lang="en-US" sz="1700" dirty="0" smtClean="0">
              <a:latin typeface="Arial Black" pitchFamily="34" charset="0"/>
            </a:endParaRPr>
          </a:p>
          <a:p>
            <a:endParaRPr lang="en-US" sz="1700" dirty="0">
              <a:latin typeface="Arial Black" pitchFamily="34" charset="0"/>
            </a:endParaRPr>
          </a:p>
          <a:p>
            <a:r>
              <a:rPr lang="en-US" sz="1700" i="1" dirty="0" smtClean="0">
                <a:latin typeface="Arial Black" pitchFamily="34" charset="0"/>
              </a:rPr>
              <a:t>Library Research with Emergent Reader  </a:t>
            </a:r>
            <a:r>
              <a:rPr lang="en-US" sz="1700" dirty="0" smtClean="0">
                <a:latin typeface="Arial Black" pitchFamily="34" charset="0"/>
              </a:rPr>
              <a:t>by </a:t>
            </a:r>
          </a:p>
          <a:p>
            <a:r>
              <a:rPr lang="en-US" sz="1700" dirty="0" smtClean="0">
                <a:latin typeface="Arial Black" pitchFamily="34" charset="0"/>
              </a:rPr>
              <a:t>Christa </a:t>
            </a:r>
            <a:r>
              <a:rPr lang="en-US" sz="1700" dirty="0" err="1" smtClean="0">
                <a:latin typeface="Arial Black" pitchFamily="34" charset="0"/>
              </a:rPr>
              <a:t>Harker</a:t>
            </a:r>
            <a:r>
              <a:rPr lang="en-US" sz="1700" dirty="0" smtClean="0">
                <a:latin typeface="Arial Black" pitchFamily="34" charset="0"/>
              </a:rPr>
              <a:t> and </a:t>
            </a:r>
            <a:r>
              <a:rPr lang="en-US" sz="1700" dirty="0" err="1" smtClean="0">
                <a:latin typeface="Arial Black" pitchFamily="34" charset="0"/>
              </a:rPr>
              <a:t>Dorette</a:t>
            </a:r>
            <a:r>
              <a:rPr lang="en-US" sz="1700" dirty="0" smtClean="0">
                <a:latin typeface="Arial Black" pitchFamily="34" charset="0"/>
              </a:rPr>
              <a:t> </a:t>
            </a:r>
            <a:r>
              <a:rPr lang="en-US" sz="1700" dirty="0" err="1" smtClean="0">
                <a:latin typeface="Arial Black" pitchFamily="34" charset="0"/>
              </a:rPr>
              <a:t>Putonti</a:t>
            </a:r>
            <a:endParaRPr lang="en-US" sz="1700" dirty="0" smtClean="0">
              <a:latin typeface="Arial Black" pitchFamily="34" charset="0"/>
            </a:endParaRPr>
          </a:p>
          <a:p>
            <a:endParaRPr lang="en-US" sz="1700" dirty="0">
              <a:latin typeface="Arial Black" pitchFamily="34" charset="0"/>
            </a:endParaRPr>
          </a:p>
          <a:p>
            <a:r>
              <a:rPr lang="en-US" sz="1700" i="1" dirty="0" smtClean="0">
                <a:latin typeface="Arial Black" pitchFamily="34" charset="0"/>
              </a:rPr>
              <a:t>Mentor Texts:  </a:t>
            </a:r>
            <a:br>
              <a:rPr lang="en-US" sz="1700" i="1" dirty="0" smtClean="0">
                <a:latin typeface="Arial Black" pitchFamily="34" charset="0"/>
              </a:rPr>
            </a:br>
            <a:r>
              <a:rPr lang="en-US" sz="1700" i="1" dirty="0" smtClean="0">
                <a:latin typeface="Arial Black" pitchFamily="34" charset="0"/>
              </a:rPr>
              <a:t>Teaching Writing through </a:t>
            </a:r>
          </a:p>
          <a:p>
            <a:r>
              <a:rPr lang="en-US" sz="1700" i="1" dirty="0" smtClean="0">
                <a:latin typeface="Arial Black" pitchFamily="34" charset="0"/>
              </a:rPr>
              <a:t>Children’s Literature </a:t>
            </a:r>
          </a:p>
          <a:p>
            <a:r>
              <a:rPr lang="en-US" sz="1700" dirty="0" smtClean="0">
                <a:latin typeface="Arial Black" pitchFamily="34" charset="0"/>
              </a:rPr>
              <a:t>AND </a:t>
            </a:r>
            <a:r>
              <a:rPr lang="en-US" sz="1700" i="1" dirty="0" smtClean="0">
                <a:latin typeface="Arial Black" pitchFamily="34" charset="0"/>
              </a:rPr>
              <a:t> </a:t>
            </a:r>
          </a:p>
          <a:p>
            <a:r>
              <a:rPr lang="en-US" sz="1700" i="1" dirty="0" smtClean="0">
                <a:latin typeface="Arial Black" pitchFamily="34" charset="0"/>
              </a:rPr>
              <a:t>Mentor Texts:  Teaching Informational Writing through Children’s Literature  </a:t>
            </a:r>
            <a:r>
              <a:rPr lang="en-US" sz="1700" dirty="0" smtClean="0">
                <a:latin typeface="Arial Black" pitchFamily="34" charset="0"/>
              </a:rPr>
              <a:t>both by Lynne </a:t>
            </a:r>
          </a:p>
          <a:p>
            <a:r>
              <a:rPr lang="en-US" sz="1700" dirty="0" err="1" smtClean="0">
                <a:latin typeface="Arial Black" pitchFamily="34" charset="0"/>
              </a:rPr>
              <a:t>Dorfman</a:t>
            </a:r>
            <a:r>
              <a:rPr lang="en-US" sz="1700" dirty="0" smtClean="0">
                <a:latin typeface="Arial Black" pitchFamily="34" charset="0"/>
              </a:rPr>
              <a:t> and </a:t>
            </a:r>
          </a:p>
          <a:p>
            <a:r>
              <a:rPr lang="en-US" sz="1700" dirty="0" smtClean="0">
                <a:latin typeface="Arial Black" pitchFamily="34" charset="0"/>
              </a:rPr>
              <a:t>Rose </a:t>
            </a:r>
            <a:r>
              <a:rPr lang="en-US" sz="1700" dirty="0" err="1" smtClean="0">
                <a:latin typeface="Arial Black" pitchFamily="34" charset="0"/>
              </a:rPr>
              <a:t>Cappelli</a:t>
            </a:r>
            <a:endParaRPr lang="en-US" sz="1700" dirty="0" smtClean="0">
              <a:latin typeface="Arial Black" pitchFamily="34" charset="0"/>
            </a:endParaRPr>
          </a:p>
          <a:p>
            <a:endParaRPr lang="en-US" dirty="0" smtClean="0"/>
          </a:p>
        </p:txBody>
      </p:sp>
      <p:sp>
        <p:nvSpPr>
          <p:cNvPr id="2" name="Footer Placeholder 1"/>
          <p:cNvSpPr>
            <a:spLocks noGrp="1"/>
          </p:cNvSpPr>
          <p:nvPr>
            <p:ph type="ftr" sz="quarter" idx="11"/>
          </p:nvPr>
        </p:nvSpPr>
        <p:spPr>
          <a:xfrm>
            <a:off x="2672863" y="6356350"/>
            <a:ext cx="3598984" cy="365125"/>
          </a:xfrm>
        </p:spPr>
        <p:txBody>
          <a:bodyPr/>
          <a:lstStyle/>
          <a:p>
            <a:r>
              <a:rPr lang="en-US" sz="2000" dirty="0" smtClean="0">
                <a:solidFill>
                  <a:prstClr val="black">
                    <a:tint val="75000"/>
                  </a:prstClr>
                </a:solidFill>
                <a:latin typeface="Arial Black" pitchFamily="34" charset="0"/>
              </a:rPr>
              <a:t>Text us at 281-377-6671</a:t>
            </a:r>
            <a:endParaRPr lang="en-US" sz="2000" dirty="0">
              <a:solidFill>
                <a:prstClr val="black">
                  <a:tint val="75000"/>
                </a:prstClr>
              </a:solidFill>
              <a:latin typeface="Arial Black" pitchFamily="34" charset="0"/>
            </a:endParaRPr>
          </a:p>
        </p:txBody>
      </p:sp>
    </p:spTree>
    <p:extLst>
      <p:ext uri="{BB962C8B-B14F-4D97-AF65-F5344CB8AC3E}">
        <p14:creationId xmlns:p14="http://schemas.microsoft.com/office/powerpoint/2010/main" val="6437802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819400" y="6356350"/>
            <a:ext cx="3733800" cy="365125"/>
          </a:xfrm>
        </p:spPr>
        <p:txBody>
          <a:bodyPr/>
          <a:lstStyle/>
          <a:p>
            <a:r>
              <a:rPr lang="en-US" sz="2000" dirty="0" smtClean="0">
                <a:solidFill>
                  <a:prstClr val="black">
                    <a:tint val="75000"/>
                  </a:prstClr>
                </a:solidFill>
                <a:latin typeface="Arial Black" pitchFamily="34" charset="0"/>
              </a:rPr>
              <a:t>Text us at 281-377-6671</a:t>
            </a:r>
            <a:endParaRPr lang="en-US" sz="2000" dirty="0">
              <a:solidFill>
                <a:prstClr val="black">
                  <a:tint val="75000"/>
                </a:prstClr>
              </a:solidFill>
              <a:latin typeface="Arial Black" pitchFamily="34" charset="0"/>
            </a:endParaRPr>
          </a:p>
        </p:txBody>
      </p:sp>
      <p:sp>
        <p:nvSpPr>
          <p:cNvPr id="3" name="TextBox 2"/>
          <p:cNvSpPr txBox="1"/>
          <p:nvPr/>
        </p:nvSpPr>
        <p:spPr>
          <a:xfrm>
            <a:off x="609600" y="1143000"/>
            <a:ext cx="7848600" cy="5386090"/>
          </a:xfrm>
          <a:prstGeom prst="rect">
            <a:avLst/>
          </a:prstGeom>
          <a:noFill/>
        </p:spPr>
        <p:txBody>
          <a:bodyPr wrap="square" rtlCol="0">
            <a:spAutoFit/>
          </a:bodyPr>
          <a:lstStyle/>
          <a:p>
            <a:r>
              <a:rPr lang="en-US" sz="3600" dirty="0" smtClean="0">
                <a:latin typeface="Arial Black" pitchFamily="34" charset="0"/>
              </a:rPr>
              <a:t>Visit us at:</a:t>
            </a:r>
          </a:p>
          <a:p>
            <a:endParaRPr lang="en-US" sz="3600" dirty="0" smtClean="0">
              <a:latin typeface="Arial Black" pitchFamily="34" charset="0"/>
            </a:endParaRPr>
          </a:p>
          <a:p>
            <a:endParaRPr lang="en-US" sz="3600" dirty="0" smtClean="0">
              <a:latin typeface="Arial Black" pitchFamily="34" charset="0"/>
            </a:endParaRPr>
          </a:p>
          <a:p>
            <a:r>
              <a:rPr lang="en-US" sz="3600" dirty="0" smtClean="0">
                <a:latin typeface="Arial Black" pitchFamily="34" charset="0"/>
              </a:rPr>
              <a:t>Leslie </a:t>
            </a:r>
            <a:r>
              <a:rPr lang="en-US" sz="3600" dirty="0" err="1" smtClean="0">
                <a:latin typeface="Arial Black" pitchFamily="34" charset="0"/>
              </a:rPr>
              <a:t>Clingan</a:t>
            </a:r>
            <a:endParaRPr lang="en-US" sz="3600" dirty="0" smtClean="0">
              <a:latin typeface="Arial Black" pitchFamily="34" charset="0"/>
            </a:endParaRPr>
          </a:p>
          <a:p>
            <a:r>
              <a:rPr lang="en-US" sz="3200" dirty="0">
                <a:latin typeface="Arial Black" pitchFamily="34" charset="0"/>
                <a:hlinkClick r:id="rId2"/>
              </a:rPr>
              <a:t>http://hrmoyelibrary.weebly.com</a:t>
            </a:r>
            <a:r>
              <a:rPr lang="en-US" sz="3200" dirty="0" smtClean="0">
                <a:latin typeface="Arial Black" pitchFamily="34" charset="0"/>
                <a:hlinkClick r:id="rId2"/>
              </a:rPr>
              <a:t>/</a:t>
            </a:r>
            <a:endParaRPr lang="en-US" sz="3200" dirty="0" smtClean="0">
              <a:latin typeface="Arial Black" pitchFamily="34" charset="0"/>
            </a:endParaRPr>
          </a:p>
          <a:p>
            <a:r>
              <a:rPr lang="en-US" sz="3200" dirty="0">
                <a:latin typeface="Arial Black" pitchFamily="34" charset="0"/>
                <a:hlinkClick r:id="rId3"/>
              </a:rPr>
              <a:t>http://moyelibrary.blogspot.com</a:t>
            </a:r>
            <a:r>
              <a:rPr lang="en-US" sz="3200" dirty="0" smtClean="0">
                <a:latin typeface="Arial Black" pitchFamily="34" charset="0"/>
                <a:hlinkClick r:id="rId3"/>
              </a:rPr>
              <a:t>/</a:t>
            </a:r>
            <a:endParaRPr lang="en-US" sz="3200" dirty="0" smtClean="0">
              <a:latin typeface="Arial Black" pitchFamily="34" charset="0"/>
            </a:endParaRPr>
          </a:p>
          <a:p>
            <a:endParaRPr lang="en-US" sz="3200" dirty="0" smtClean="0">
              <a:latin typeface="Arial Black" pitchFamily="34" charset="0"/>
            </a:endParaRPr>
          </a:p>
          <a:p>
            <a:r>
              <a:rPr lang="en-US" sz="3200" dirty="0" smtClean="0">
                <a:latin typeface="Arial Black" pitchFamily="34" charset="0"/>
              </a:rPr>
              <a:t>Valerie Price</a:t>
            </a:r>
          </a:p>
          <a:p>
            <a:r>
              <a:rPr lang="en-US" sz="3200" u="sng" dirty="0">
                <a:latin typeface="Arial Black" pitchFamily="34" charset="0"/>
                <a:hlinkClick r:id="rId4"/>
              </a:rPr>
              <a:t>http://valprice.edublogs.org</a:t>
            </a:r>
            <a:endParaRPr lang="en-US" sz="3200" dirty="0" smtClean="0">
              <a:latin typeface="Arial Black" pitchFamily="34" charset="0"/>
            </a:endParaRPr>
          </a:p>
          <a:p>
            <a:endParaRPr lang="en-US" sz="3600" dirty="0">
              <a:latin typeface="Arial Black" pitchFamily="34" charset="0"/>
            </a:endParaRPr>
          </a:p>
        </p:txBody>
      </p:sp>
      <p:pic>
        <p:nvPicPr>
          <p:cNvPr id="1026" name="Picture 2" descr="C:\Program Files (x86)\Microsoft Office\MEDIA\CAGCAT10\j030052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3962" y="1752600"/>
            <a:ext cx="1207238"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28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latin typeface="Arial Black" pitchFamily="34" charset="0"/>
              </a:rPr>
              <a:t>Concrete Poems</a:t>
            </a:r>
            <a:endParaRPr lang="en-US" sz="3600" dirty="0">
              <a:latin typeface="Arial Black" pitchFamily="34" charset="0"/>
            </a:endParaRPr>
          </a:p>
        </p:txBody>
      </p:sp>
      <p:sp>
        <p:nvSpPr>
          <p:cNvPr id="3" name="Title 1"/>
          <p:cNvSpPr txBox="1">
            <a:spLocks/>
          </p:cNvSpPr>
          <p:nvPr/>
        </p:nvSpPr>
        <p:spPr>
          <a:xfrm>
            <a:off x="457200" y="274638"/>
            <a:ext cx="8229600" cy="71596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6600" dirty="0">
              <a:solidFill>
                <a:schemeClr val="tx1">
                  <a:lumMod val="95000"/>
                </a:schemeClr>
              </a:solidFill>
            </a:endParaRPr>
          </a:p>
        </p:txBody>
      </p:sp>
      <p:sp>
        <p:nvSpPr>
          <p:cNvPr id="4" name="Content Placeholder 2"/>
          <p:cNvSpPr txBox="1">
            <a:spLocks/>
          </p:cNvSpPr>
          <p:nvPr/>
        </p:nvSpPr>
        <p:spPr>
          <a:xfrm>
            <a:off x="457200" y="1143000"/>
            <a:ext cx="8229600" cy="47085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Arial Black" pitchFamily="34" charset="0"/>
              </a:rPr>
              <a:t>A </a:t>
            </a:r>
            <a:r>
              <a:rPr lang="en-US" sz="2400" b="1" dirty="0" smtClean="0">
                <a:latin typeface="Arial Black" pitchFamily="34" charset="0"/>
              </a:rPr>
              <a:t>concrete poem</a:t>
            </a:r>
            <a:r>
              <a:rPr lang="en-US" sz="2400" dirty="0" smtClean="0">
                <a:latin typeface="Arial Black" pitchFamily="34" charset="0"/>
              </a:rPr>
              <a:t> is one that takes the shape of the object it describes.</a:t>
            </a:r>
          </a:p>
          <a:p>
            <a:r>
              <a:rPr lang="en-US" sz="2400" dirty="0" smtClean="0">
                <a:latin typeface="Arial Black" pitchFamily="34" charset="0"/>
              </a:rPr>
              <a:t>Check out the website </a:t>
            </a:r>
            <a:r>
              <a:rPr lang="en-US" sz="2400" dirty="0" err="1" smtClean="0">
                <a:latin typeface="Arial Black" pitchFamily="34" charset="0"/>
              </a:rPr>
              <a:t>Tagxedo</a:t>
            </a:r>
            <a:r>
              <a:rPr lang="en-US" sz="2400" dirty="0" smtClean="0">
                <a:latin typeface="Arial Black" pitchFamily="34" charset="0"/>
              </a:rPr>
              <a:t> at </a:t>
            </a:r>
            <a:r>
              <a:rPr lang="en-US" sz="2400" dirty="0">
                <a:latin typeface="Arial Black" pitchFamily="34" charset="0"/>
                <a:hlinkClick r:id="rId3"/>
              </a:rPr>
              <a:t>http://www.tagxedo.com/gallery.html</a:t>
            </a:r>
            <a:endParaRPr lang="en-US" sz="2400" dirty="0" smtClean="0">
              <a:latin typeface="Arial Black" pitchFamily="34" charset="0"/>
            </a:endParaRPr>
          </a:p>
        </p:txBody>
      </p:sp>
      <p:pic>
        <p:nvPicPr>
          <p:cNvPr id="5" name="Picture 2" descr="http://www.learnnc.org/media/lessons/DpiIntegrationStrategies6182002457/bats.GIF"/>
          <p:cNvPicPr>
            <a:picLocks noChangeAspect="1" noChangeArrowheads="1"/>
          </p:cNvPicPr>
          <p:nvPr/>
        </p:nvPicPr>
        <p:blipFill>
          <a:blip r:embed="rId4" r:link="rId5">
            <a:duotone>
              <a:schemeClr val="bg2">
                <a:shade val="45000"/>
                <a:satMod val="135000"/>
              </a:schemeClr>
              <a:prstClr val="white"/>
            </a:duotone>
          </a:blip>
          <a:srcRect/>
          <a:stretch>
            <a:fillRect/>
          </a:stretch>
        </p:blipFill>
        <p:spPr bwMode="auto">
          <a:xfrm>
            <a:off x="4267200" y="3429000"/>
            <a:ext cx="4114800" cy="2971800"/>
          </a:xfrm>
          <a:prstGeom prst="rect">
            <a:avLst/>
          </a:prstGeom>
          <a:noFill/>
          <a:ln w="9525">
            <a:noFill/>
            <a:miter lim="800000"/>
            <a:headEnd/>
            <a:tailEnd/>
          </a:ln>
        </p:spPr>
      </p:pic>
      <p:pic>
        <p:nvPicPr>
          <p:cNvPr id="1026" name="Picture 2" descr="http://www.tagxedo.com/gallery/butterfl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05200"/>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28133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Arial Black" pitchFamily="34" charset="0"/>
              </a:rPr>
              <a:t>Founding Fathers Tree Map</a:t>
            </a:r>
            <a:endParaRPr lang="en-US" dirty="0">
              <a:latin typeface="Arial Black" pitchFamily="34" charset="0"/>
            </a:endParaRPr>
          </a:p>
        </p:txBody>
      </p:sp>
      <p:pic>
        <p:nvPicPr>
          <p:cNvPr id="1026" name="Picture 2" descr="http://drb.lifestreamcenter.net/Lessons/process_maps/classif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95475"/>
            <a:ext cx="6711798" cy="4810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Owner\AppData\Local\Microsoft\Windows\Temporary Internet Files\Content.IE5\7MYD2W9M\MC9003246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892454"/>
            <a:ext cx="1822399" cy="116494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49900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8074"/>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381000" y="4191000"/>
            <a:ext cx="8077200" cy="1200329"/>
          </a:xfrm>
          <a:prstGeom prst="rect">
            <a:avLst/>
          </a:prstGeom>
          <a:noFill/>
        </p:spPr>
        <p:txBody>
          <a:bodyPr wrap="square" rtlCol="0">
            <a:spAutoFit/>
          </a:bodyPr>
          <a:lstStyle/>
          <a:p>
            <a:pPr algn="ctr"/>
            <a:r>
              <a:rPr lang="en-US" sz="3600" dirty="0" smtClean="0">
                <a:latin typeface="Arial Black" pitchFamily="34" charset="0"/>
              </a:rPr>
              <a:t>Founding Fathers Venn Diagram</a:t>
            </a:r>
            <a:endParaRPr lang="en-US" sz="3600" dirty="0">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1603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38200"/>
            <a:ext cx="8915400" cy="5478423"/>
          </a:xfrm>
          <a:prstGeom prst="rect">
            <a:avLst/>
          </a:prstGeom>
        </p:spPr>
        <p:txBody>
          <a:bodyPr wrap="square">
            <a:spAutoFit/>
          </a:bodyPr>
          <a:lstStyle/>
          <a:p>
            <a:r>
              <a:rPr lang="en-US" sz="1400" dirty="0"/>
              <a:t>Name</a:t>
            </a:r>
            <a:r>
              <a:rPr lang="en-US" sz="1400" dirty="0" smtClean="0"/>
              <a:t>:  __________________________________                                                       Date</a:t>
            </a:r>
            <a:r>
              <a:rPr lang="en-US" sz="1400" dirty="0"/>
              <a:t>: </a:t>
            </a:r>
            <a:r>
              <a:rPr lang="en-US" sz="1400" dirty="0" smtClean="0"/>
              <a:t>____________________________</a:t>
            </a:r>
            <a:r>
              <a:rPr lang="en-US" sz="1400" dirty="0"/>
              <a:t>	</a:t>
            </a:r>
            <a:endParaRPr lang="en-US" sz="1400" b="1" dirty="0" smtClean="0"/>
          </a:p>
          <a:p>
            <a:r>
              <a:rPr lang="en-US" sz="1400" b="1" dirty="0" smtClean="0"/>
              <a:t>Biography </a:t>
            </a:r>
            <a:r>
              <a:rPr lang="en-US" sz="1400" b="1" dirty="0"/>
              <a:t>Interview Worksheet</a:t>
            </a:r>
            <a:endParaRPr lang="en-US" sz="1400" dirty="0"/>
          </a:p>
          <a:p>
            <a:r>
              <a:rPr lang="en-US" sz="1400" dirty="0"/>
              <a:t> </a:t>
            </a:r>
          </a:p>
          <a:p>
            <a:r>
              <a:rPr lang="en-US" sz="1400" dirty="0"/>
              <a:t>Name: </a:t>
            </a:r>
            <a:r>
              <a:rPr lang="en-US" sz="1400" dirty="0" smtClean="0"/>
              <a:t>________________________________________________________ </a:t>
            </a:r>
            <a:r>
              <a:rPr lang="en-US" sz="1400" dirty="0"/>
              <a:t>Age: ________ Birthday: _______________</a:t>
            </a:r>
          </a:p>
          <a:p>
            <a:r>
              <a:rPr lang="en-US" sz="1400" dirty="0"/>
              <a:t>Where do you live: </a:t>
            </a:r>
            <a:r>
              <a:rPr lang="en-US" sz="1400" dirty="0" smtClean="0"/>
              <a:t>__________________________________________________________________________________</a:t>
            </a:r>
            <a:endParaRPr lang="en-US" sz="1400" dirty="0"/>
          </a:p>
          <a:p>
            <a:r>
              <a:rPr lang="en-US" sz="1400" dirty="0"/>
              <a:t>Parents’ names: </a:t>
            </a:r>
            <a:r>
              <a:rPr lang="en-US" sz="1400" dirty="0" smtClean="0"/>
              <a:t>____________________________________________________________________________________</a:t>
            </a:r>
            <a:endParaRPr lang="en-US" sz="1400" dirty="0"/>
          </a:p>
          <a:p>
            <a:r>
              <a:rPr lang="en-US" sz="1400" dirty="0"/>
              <a:t>Names of brothers and sisters: </a:t>
            </a:r>
            <a:r>
              <a:rPr lang="en-US" sz="1400" dirty="0" smtClean="0"/>
              <a:t>________________________________________________________________________</a:t>
            </a:r>
            <a:endParaRPr lang="en-US" sz="1400" dirty="0"/>
          </a:p>
          <a:p>
            <a:r>
              <a:rPr lang="en-US" sz="1400" dirty="0" smtClean="0"/>
              <a:t>__________________________________________________________________________________________________</a:t>
            </a:r>
            <a:endParaRPr lang="en-US" sz="1400" dirty="0"/>
          </a:p>
          <a:p>
            <a:r>
              <a:rPr lang="en-US" sz="1400" dirty="0"/>
              <a:t>What is your favorite stuffed animal or toy? </a:t>
            </a:r>
            <a:r>
              <a:rPr lang="en-US" sz="1400" dirty="0" smtClean="0"/>
              <a:t>______________________________________________________________</a:t>
            </a:r>
            <a:endParaRPr lang="en-US" sz="1400" dirty="0"/>
          </a:p>
          <a:p>
            <a:r>
              <a:rPr lang="en-US" sz="1400" dirty="0"/>
              <a:t>What is your favorite subject in school? </a:t>
            </a:r>
            <a:r>
              <a:rPr lang="en-US" sz="1400" dirty="0" smtClean="0"/>
              <a:t>_________________________________________________________________</a:t>
            </a:r>
            <a:endParaRPr lang="en-US" sz="1400" dirty="0"/>
          </a:p>
          <a:p>
            <a:r>
              <a:rPr lang="en-US" sz="1400" dirty="0"/>
              <a:t>What are you going to be when you grow up? </a:t>
            </a:r>
            <a:r>
              <a:rPr lang="en-US" sz="1400" dirty="0" smtClean="0"/>
              <a:t>____________________________________________________________</a:t>
            </a:r>
            <a:endParaRPr lang="en-US" sz="1400" dirty="0"/>
          </a:p>
          <a:p>
            <a:r>
              <a:rPr lang="en-US" sz="1400" dirty="0"/>
              <a:t>Do you have a pet? If so, what kind of pet and what is its name? </a:t>
            </a:r>
            <a:r>
              <a:rPr lang="en-US" sz="1400" dirty="0" smtClean="0"/>
              <a:t>______________________________________________</a:t>
            </a:r>
            <a:endParaRPr lang="en-US" sz="1400" dirty="0"/>
          </a:p>
          <a:p>
            <a:r>
              <a:rPr lang="en-US" sz="1400" dirty="0" smtClean="0"/>
              <a:t>__________________________________________________________________________________________________</a:t>
            </a:r>
            <a:endParaRPr lang="en-US" sz="1400" dirty="0"/>
          </a:p>
          <a:p>
            <a:r>
              <a:rPr lang="en-US" sz="1400" dirty="0"/>
              <a:t>What is your favorite thing to do on the weekends? </a:t>
            </a:r>
            <a:r>
              <a:rPr lang="en-US" sz="1400" dirty="0" smtClean="0"/>
              <a:t>________________________________________________________</a:t>
            </a:r>
            <a:endParaRPr lang="en-US" sz="1400" dirty="0"/>
          </a:p>
          <a:p>
            <a:r>
              <a:rPr lang="en-US" sz="1400" dirty="0" smtClean="0"/>
              <a:t>__________________________________________________________________________________________________</a:t>
            </a:r>
            <a:endParaRPr lang="en-US" sz="1400" dirty="0"/>
          </a:p>
          <a:p>
            <a:r>
              <a:rPr lang="en-US" sz="1400" dirty="0"/>
              <a:t>What is your favorite color? </a:t>
            </a:r>
            <a:r>
              <a:rPr lang="en-US" sz="1400" dirty="0" smtClean="0"/>
              <a:t>___________________________________________________________________________</a:t>
            </a:r>
            <a:endParaRPr lang="en-US" sz="1400" dirty="0"/>
          </a:p>
          <a:p>
            <a:r>
              <a:rPr lang="en-US" sz="1400" dirty="0"/>
              <a:t>What is your favorite food? </a:t>
            </a:r>
            <a:r>
              <a:rPr lang="en-US" sz="1400" dirty="0" smtClean="0"/>
              <a:t>___________________________________________________________________________</a:t>
            </a:r>
            <a:endParaRPr lang="en-US" sz="1400" dirty="0"/>
          </a:p>
          <a:p>
            <a:r>
              <a:rPr lang="en-US" sz="1400" dirty="0"/>
              <a:t>What is the title of a book you have read and liked this year? </a:t>
            </a:r>
            <a:r>
              <a:rPr lang="en-US" sz="1400" dirty="0" smtClean="0"/>
              <a:t>________________________________________________</a:t>
            </a:r>
            <a:endParaRPr lang="en-US" sz="1400" dirty="0"/>
          </a:p>
          <a:p>
            <a:r>
              <a:rPr lang="en-US" sz="1400" dirty="0" smtClean="0"/>
              <a:t>__________________________________________________________________________________________________</a:t>
            </a:r>
            <a:endParaRPr lang="en-US" sz="1400" dirty="0"/>
          </a:p>
          <a:p>
            <a:r>
              <a:rPr lang="en-US" sz="1400" dirty="0"/>
              <a:t>Who was the main character of that book? </a:t>
            </a:r>
            <a:r>
              <a:rPr lang="en-US" sz="1400" dirty="0" smtClean="0"/>
              <a:t>_______________________________________________________________</a:t>
            </a:r>
            <a:endParaRPr lang="en-US" sz="1400" dirty="0"/>
          </a:p>
          <a:p>
            <a:r>
              <a:rPr lang="en-US" sz="1400" dirty="0"/>
              <a:t>What is something special about you? </a:t>
            </a:r>
            <a:r>
              <a:rPr lang="en-US" sz="1400" dirty="0" smtClean="0"/>
              <a:t>__________________________________________________________________</a:t>
            </a:r>
            <a:endParaRPr lang="en-US" sz="1400" dirty="0"/>
          </a:p>
          <a:p>
            <a:r>
              <a:rPr lang="en-US" sz="1400" dirty="0" smtClean="0"/>
              <a:t>__________________________________________________________________________________________________</a:t>
            </a:r>
            <a:endParaRPr lang="en-US" sz="1400" dirty="0"/>
          </a:p>
          <a:p>
            <a:r>
              <a:rPr lang="en-US" sz="1400" dirty="0"/>
              <a:t>Who is your hero and why? </a:t>
            </a:r>
            <a:r>
              <a:rPr lang="en-US" sz="1400" dirty="0" smtClean="0"/>
              <a:t>___________________________________________________________________________</a:t>
            </a:r>
            <a:endParaRPr lang="en-US" sz="1400" dirty="0"/>
          </a:p>
          <a:p>
            <a:r>
              <a:rPr lang="en-US" sz="1400" dirty="0" smtClean="0"/>
              <a:t>__________________________________________________________________________________________________</a:t>
            </a:r>
            <a:endParaRPr lang="en-US" sz="1400" dirty="0"/>
          </a:p>
        </p:txBody>
      </p:sp>
      <p:sp>
        <p:nvSpPr>
          <p:cNvPr id="3" name="TextBox 2"/>
          <p:cNvSpPr txBox="1"/>
          <p:nvPr/>
        </p:nvSpPr>
        <p:spPr>
          <a:xfrm>
            <a:off x="228600" y="0"/>
            <a:ext cx="8686800" cy="646331"/>
          </a:xfrm>
          <a:prstGeom prst="rect">
            <a:avLst/>
          </a:prstGeom>
          <a:noFill/>
        </p:spPr>
        <p:txBody>
          <a:bodyPr wrap="square" rtlCol="0">
            <a:spAutoFit/>
          </a:bodyPr>
          <a:lstStyle/>
          <a:p>
            <a:pPr algn="ctr"/>
            <a:r>
              <a:rPr lang="en-US" sz="3600" dirty="0" smtClean="0">
                <a:latin typeface="Arial Black" pitchFamily="34" charset="0"/>
              </a:rPr>
              <a:t>Biography Interview Worksheet</a:t>
            </a:r>
            <a:endParaRPr lang="en-US" sz="3600" dirty="0">
              <a:latin typeface="Arial Black" pitchFamily="34" charset="0"/>
            </a:endParaRPr>
          </a:p>
        </p:txBody>
      </p:sp>
      <p:pic>
        <p:nvPicPr>
          <p:cNvPr id="3076" name="Picture 4" descr="C:\Users\Owner\AppData\Local\Microsoft\Windows\Temporary Internet Files\Content.IE5\VVQ3QZRT\MC9002325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609600"/>
            <a:ext cx="2066454" cy="103068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4578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dirty="0" smtClean="0">
                <a:latin typeface="Arial Black" pitchFamily="34" charset="0"/>
              </a:rPr>
              <a:t>Biography and Autobiography</a:t>
            </a:r>
            <a:br>
              <a:rPr lang="en-US" sz="3600" dirty="0" smtClean="0">
                <a:latin typeface="Arial Black" pitchFamily="34" charset="0"/>
              </a:rPr>
            </a:br>
            <a:r>
              <a:rPr lang="en-US" sz="3600" dirty="0" smtClean="0">
                <a:latin typeface="Arial Black" pitchFamily="34" charset="0"/>
              </a:rPr>
              <a:t>Pop-Ups</a:t>
            </a:r>
            <a:endParaRPr lang="en-US" sz="3600" dirty="0">
              <a:latin typeface="Arial Black" pitchFamily="34" charset="0"/>
            </a:endParaRPr>
          </a:p>
        </p:txBody>
      </p:sp>
      <p:pic>
        <p:nvPicPr>
          <p:cNvPr id="7" name="Content Placeholder 6" descr="photo.jpg"/>
          <p:cNvPicPr>
            <a:picLocks noGrp="1" noChangeAspect="1"/>
          </p:cNvPicPr>
          <p:nvPr>
            <p:ph sz="half" idx="2"/>
          </p:nvPr>
        </p:nvPicPr>
        <p:blipFill>
          <a:blip r:embed="rId2">
            <a:extLst>
              <a:ext uri="{28A0092B-C50C-407E-A947-70E740481C1C}">
                <a14:useLocalDpi xmlns:a14="http://schemas.microsoft.com/office/drawing/2010/main" val="0"/>
              </a:ext>
            </a:extLst>
          </a:blip>
          <a:srcRect t="1023" b="1023"/>
          <a:stretch>
            <a:fillRect/>
          </a:stretch>
        </p:blipFill>
        <p:spPr>
          <a:xfrm>
            <a:off x="4648200" y="990600"/>
            <a:ext cx="4495800" cy="5867400"/>
          </a:xfrm>
          <a:prstGeom prst="rect">
            <a:avLst/>
          </a:prstGeom>
          <a:ln>
            <a:noFill/>
          </a:ln>
          <a:effectLst>
            <a:softEdge rad="112500"/>
          </a:effectLst>
        </p:spPr>
      </p:pic>
      <p:pic>
        <p:nvPicPr>
          <p:cNvPr id="8" name="Content Placeholder 7" descr="photo.jpg"/>
          <p:cNvPicPr>
            <a:picLocks noGrp="1" noChangeAspect="1"/>
          </p:cNvPicPr>
          <p:nvPr>
            <p:ph sz="half" idx="1"/>
          </p:nvPr>
        </p:nvPicPr>
        <p:blipFill>
          <a:blip r:embed="rId3">
            <a:extLst>
              <a:ext uri="{28A0092B-C50C-407E-A947-70E740481C1C}">
                <a14:useLocalDpi xmlns:a14="http://schemas.microsoft.com/office/drawing/2010/main" val="0"/>
              </a:ext>
            </a:extLst>
          </a:blip>
          <a:srcRect l="35" r="35"/>
          <a:stretch>
            <a:fillRect/>
          </a:stretch>
        </p:blipFill>
        <p:spPr>
          <a:xfrm>
            <a:off x="0" y="990600"/>
            <a:ext cx="4391212" cy="5867400"/>
          </a:xfrm>
          <a:prstGeom prst="rect">
            <a:avLst/>
          </a:prstGeom>
          <a:ln>
            <a:noFill/>
          </a:ln>
          <a:effectLst>
            <a:softEdge rad="112500"/>
          </a:effec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31573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486400"/>
            <a:ext cx="9144000" cy="1371600"/>
          </a:xfrm>
        </p:spPr>
        <p:txBody>
          <a:bodyPr>
            <a:normAutofit fontScale="90000"/>
          </a:bodyPr>
          <a:lstStyle/>
          <a:p>
            <a:r>
              <a:rPr lang="en-US" sz="3600" dirty="0" smtClean="0">
                <a:solidFill>
                  <a:srgbClr val="C00000"/>
                </a:solidFill>
                <a:latin typeface="Arial Black" pitchFamily="34" charset="0"/>
              </a:rPr>
              <a:t>Reading Bluebonnet biographies and writing autobiographical persona poems.</a:t>
            </a:r>
            <a:endParaRPr lang="en-US" sz="3600" dirty="0">
              <a:solidFill>
                <a:srgbClr val="C00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04419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2882900" y="2133600"/>
            <a:ext cx="3289300" cy="1244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5"/>
          <p:cNvSpPr txBox="1">
            <a:spLocks noChangeArrowheads="1"/>
          </p:cNvSpPr>
          <p:nvPr/>
        </p:nvSpPr>
        <p:spPr bwMode="auto">
          <a:xfrm>
            <a:off x="2997200" y="2286000"/>
            <a:ext cx="3022600" cy="914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Author / Illustrator Name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4"/>
          <p:cNvSpPr txBox="1">
            <a:spLocks noChangeArrowheads="1"/>
          </p:cNvSpPr>
          <p:nvPr/>
        </p:nvSpPr>
        <p:spPr bwMode="auto">
          <a:xfrm>
            <a:off x="152400" y="457200"/>
            <a:ext cx="30480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Biographical Information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3"/>
          <p:cNvSpPr txBox="1">
            <a:spLocks noChangeArrowheads="1"/>
          </p:cNvSpPr>
          <p:nvPr/>
        </p:nvSpPr>
        <p:spPr bwMode="auto">
          <a:xfrm>
            <a:off x="5715000" y="457200"/>
            <a:ext cx="26670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List of Titles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2"/>
          <p:cNvSpPr txBox="1">
            <a:spLocks noChangeArrowheads="1"/>
          </p:cNvSpPr>
          <p:nvPr/>
        </p:nvSpPr>
        <p:spPr bwMode="auto">
          <a:xfrm>
            <a:off x="190500" y="3924300"/>
            <a:ext cx="2895600" cy="4191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Book Summary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Text Box 1"/>
          <p:cNvSpPr txBox="1">
            <a:spLocks noChangeArrowheads="1"/>
          </p:cNvSpPr>
          <p:nvPr/>
        </p:nvSpPr>
        <p:spPr bwMode="auto">
          <a:xfrm>
            <a:off x="5689600" y="3924300"/>
            <a:ext cx="2616200" cy="4191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Awards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7"/>
          <p:cNvSpPr>
            <a:spLocks noChangeArrowheads="1"/>
          </p:cNvSpPr>
          <p:nvPr/>
        </p:nvSpPr>
        <p:spPr bwMode="auto">
          <a:xfrm>
            <a:off x="914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0" y="4889718"/>
            <a:ext cx="9144000" cy="1815882"/>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rPr>
              <a:t>Using the </a:t>
            </a:r>
            <a:r>
              <a:rPr lang="en-US" sz="2800" dirty="0" err="1" smtClean="0">
                <a:solidFill>
                  <a:schemeClr val="tx2">
                    <a:lumMod val="75000"/>
                  </a:schemeClr>
                </a:solidFill>
                <a:latin typeface="Arial Black" pitchFamily="34" charset="0"/>
              </a:rPr>
              <a:t>Mackin</a:t>
            </a:r>
            <a:r>
              <a:rPr lang="en-US" sz="2800" dirty="0" smtClean="0">
                <a:solidFill>
                  <a:schemeClr val="tx2">
                    <a:lumMod val="75000"/>
                  </a:schemeClr>
                </a:solidFill>
                <a:latin typeface="Arial Black" pitchFamily="34" charset="0"/>
              </a:rPr>
              <a:t> </a:t>
            </a:r>
            <a:r>
              <a:rPr lang="en-US" sz="2800" dirty="0" err="1" smtClean="0">
                <a:solidFill>
                  <a:schemeClr val="tx2">
                    <a:lumMod val="75000"/>
                  </a:schemeClr>
                </a:solidFill>
                <a:latin typeface="Arial Black" pitchFamily="34" charset="0"/>
              </a:rPr>
              <a:t>Booktalk</a:t>
            </a:r>
            <a:r>
              <a:rPr lang="en-US" sz="2800" dirty="0" smtClean="0">
                <a:solidFill>
                  <a:schemeClr val="tx2">
                    <a:lumMod val="75000"/>
                  </a:schemeClr>
                </a:solidFill>
                <a:latin typeface="Arial Black" pitchFamily="34" charset="0"/>
              </a:rPr>
              <a:t> site via </a:t>
            </a:r>
            <a:r>
              <a:rPr lang="en-US" sz="2800" dirty="0" err="1" smtClean="0">
                <a:solidFill>
                  <a:schemeClr val="tx2">
                    <a:lumMod val="75000"/>
                  </a:schemeClr>
                </a:solidFill>
                <a:latin typeface="Arial Black" pitchFamily="34" charset="0"/>
              </a:rPr>
              <a:t>TxLA</a:t>
            </a:r>
            <a:r>
              <a:rPr lang="en-US" sz="2800" dirty="0" smtClean="0">
                <a:solidFill>
                  <a:schemeClr val="tx2">
                    <a:lumMod val="75000"/>
                  </a:schemeClr>
                </a:solidFill>
                <a:latin typeface="Arial Black" pitchFamily="34" charset="0"/>
              </a:rPr>
              <a:t>, students looked up their favorite Bluebonnet book and completed this worksheet about the book and its author.</a:t>
            </a:r>
            <a:endParaRPr lang="en-US" sz="2800" dirty="0">
              <a:solidFill>
                <a:schemeClr val="tx2">
                  <a:lumMod val="75000"/>
                </a:schemeClr>
              </a:solidFill>
              <a:latin typeface="Arial Black" pitchFamily="34" charset="0"/>
            </a:endParaRPr>
          </a:p>
        </p:txBody>
      </p:sp>
      <p:pic>
        <p:nvPicPr>
          <p:cNvPr id="4098" name="Picture 2" descr="http://t1.gstatic.com/images?q=tbn:ANd9GcSBMSPtoMTCHaTbbCwkbWFmG0mWUO5QFTLz9Xb3PBmvSvAEcn3BuildWh4v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7255"/>
            <a:ext cx="1524000" cy="164394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15814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381000" y="5791200"/>
            <a:ext cx="8229600" cy="1143000"/>
          </a:xfrm>
        </p:spPr>
        <p:txBody>
          <a:bodyPr>
            <a:normAutofit fontScale="90000"/>
          </a:bodyPr>
          <a:lstStyle/>
          <a:p>
            <a:r>
              <a:rPr lang="en-US" sz="3600" dirty="0" smtClean="0">
                <a:solidFill>
                  <a:schemeClr val="bg1"/>
                </a:solidFill>
                <a:latin typeface="Arial Black" pitchFamily="34" charset="0"/>
              </a:rPr>
              <a:t>Serving up genre pie with the books on the Bluebonnet Master List.</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95752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latin typeface="Arial Black" pitchFamily="34" charset="0"/>
              </a:rPr>
              <a:t>Presentation Goals</a:t>
            </a:r>
            <a:endParaRPr lang="en-US" sz="3600" dirty="0">
              <a:latin typeface="Arial Black" pitchFamily="34" charset="0"/>
            </a:endParaRPr>
          </a:p>
        </p:txBody>
      </p:sp>
      <p:sp>
        <p:nvSpPr>
          <p:cNvPr id="3" name="TextBox 2"/>
          <p:cNvSpPr txBox="1"/>
          <p:nvPr/>
        </p:nvSpPr>
        <p:spPr>
          <a:xfrm>
            <a:off x="457200" y="762000"/>
            <a:ext cx="8305800" cy="5262979"/>
          </a:xfrm>
          <a:prstGeom prst="rect">
            <a:avLst/>
          </a:prstGeom>
          <a:noFill/>
        </p:spPr>
        <p:txBody>
          <a:bodyPr wrap="square" rtlCol="0">
            <a:spAutoFit/>
          </a:bodyPr>
          <a:lstStyle/>
          <a:p>
            <a:pPr marL="342900" indent="-342900">
              <a:buFont typeface="Arial" pitchFamily="34" charset="0"/>
              <a:buChar char="•"/>
            </a:pPr>
            <a:r>
              <a:rPr lang="en-US" sz="2400" dirty="0" smtClean="0">
                <a:latin typeface="Arial Black" pitchFamily="34" charset="0"/>
              </a:rPr>
              <a:t>Participants will have something they can take away from workshop and put into use this year</a:t>
            </a:r>
          </a:p>
          <a:p>
            <a:pPr marL="342900" indent="-342900">
              <a:buFont typeface="Arial" pitchFamily="34" charset="0"/>
              <a:buChar char="•"/>
            </a:pPr>
            <a:endParaRPr lang="en-US" sz="2400" dirty="0" smtClean="0">
              <a:latin typeface="Arial Black" pitchFamily="34" charset="0"/>
            </a:endParaRPr>
          </a:p>
          <a:p>
            <a:pPr marL="342900" indent="-342900">
              <a:buFont typeface="Arial" pitchFamily="34" charset="0"/>
              <a:buChar char="•"/>
            </a:pPr>
            <a:r>
              <a:rPr lang="en-US" sz="2400" dirty="0" smtClean="0">
                <a:latin typeface="Arial Black" pitchFamily="34" charset="0"/>
              </a:rPr>
              <a:t>Sharing ideas for making librarians more visible and vital</a:t>
            </a:r>
          </a:p>
          <a:p>
            <a:endParaRPr lang="en-US" sz="2400" dirty="0" smtClean="0">
              <a:latin typeface="Arial Black" pitchFamily="34" charset="0"/>
            </a:endParaRPr>
          </a:p>
          <a:p>
            <a:pPr marL="342900" indent="-342900">
              <a:buFont typeface="Arial" pitchFamily="34" charset="0"/>
              <a:buChar char="•"/>
            </a:pPr>
            <a:r>
              <a:rPr lang="en-US" sz="2400" dirty="0" smtClean="0">
                <a:latin typeface="Arial Black" pitchFamily="34" charset="0"/>
              </a:rPr>
              <a:t>Provide activities that encourage collaboration between classroom and library</a:t>
            </a:r>
          </a:p>
          <a:p>
            <a:pPr marL="342900" indent="-342900">
              <a:buFont typeface="Arial" pitchFamily="34" charset="0"/>
              <a:buChar char="•"/>
            </a:pPr>
            <a:endParaRPr lang="en-US" sz="2400" dirty="0">
              <a:latin typeface="Arial Black" pitchFamily="34" charset="0"/>
            </a:endParaRPr>
          </a:p>
          <a:p>
            <a:pPr marL="342900" indent="-342900">
              <a:buFont typeface="Arial" pitchFamily="34" charset="0"/>
              <a:buChar char="•"/>
            </a:pPr>
            <a:r>
              <a:rPr lang="en-US" sz="2400" dirty="0" smtClean="0">
                <a:latin typeface="Arial Black" pitchFamily="34" charset="0"/>
              </a:rPr>
              <a:t>Introduce Google Voice questions.</a:t>
            </a:r>
          </a:p>
          <a:p>
            <a:pPr marL="342900" indent="-342900">
              <a:buFont typeface="Arial" pitchFamily="34" charset="0"/>
              <a:buChar char="•"/>
            </a:pPr>
            <a:endParaRPr lang="en-US" sz="2400" dirty="0">
              <a:latin typeface="Arial Black" pitchFamily="34" charset="0"/>
            </a:endParaRPr>
          </a:p>
          <a:p>
            <a:pPr marL="342900" indent="-342900">
              <a:buFont typeface="Arial" pitchFamily="34" charset="0"/>
              <a:buChar char="•"/>
            </a:pPr>
            <a:r>
              <a:rPr lang="en-US" sz="2400" dirty="0" smtClean="0">
                <a:latin typeface="Arial Black" pitchFamily="34" charset="0"/>
              </a:rPr>
              <a:t>Offer useful resources for library lesson ideas and useful resources for student research.  </a:t>
            </a:r>
            <a:endParaRPr lang="en-US" sz="2400" dirty="0">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10505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152400"/>
            <a:ext cx="8229600" cy="1782762"/>
          </a:xfrm>
        </p:spPr>
        <p:txBody>
          <a:bodyPr>
            <a:normAutofit/>
          </a:bodyPr>
          <a:lstStyle/>
          <a:p>
            <a:r>
              <a:rPr lang="en-US" sz="3200" dirty="0" smtClean="0">
                <a:solidFill>
                  <a:schemeClr val="bg1"/>
                </a:solidFill>
                <a:latin typeface="Arial Black" pitchFamily="34" charset="0"/>
              </a:rPr>
              <a:t>Choral poetry reading with the poetry books from the Bluebonnet Mas</a:t>
            </a:r>
            <a:r>
              <a:rPr lang="en-US" sz="3200" dirty="0" smtClean="0">
                <a:latin typeface="Arial Black" pitchFamily="34" charset="0"/>
              </a:rPr>
              <a:t>ter List</a:t>
            </a:r>
            <a:r>
              <a:rPr lang="en-US" sz="3200" dirty="0" smtClean="0">
                <a:solidFill>
                  <a:schemeClr val="bg1"/>
                </a:solidFill>
                <a:latin typeface="Arial Black" pitchFamily="34" charset="0"/>
              </a:rPr>
              <a:t>.</a:t>
            </a:r>
            <a:endParaRPr lang="en-US" sz="32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07384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486400"/>
            <a:ext cx="9144000" cy="1143000"/>
          </a:xfrm>
        </p:spPr>
        <p:txBody>
          <a:bodyPr>
            <a:normAutofit fontScale="90000"/>
          </a:bodyPr>
          <a:lstStyle/>
          <a:p>
            <a:r>
              <a:rPr lang="en-US" sz="3600" dirty="0" smtClean="0">
                <a:solidFill>
                  <a:srgbClr val="75A028"/>
                </a:solidFill>
                <a:latin typeface="Arial Black" pitchFamily="34" charset="0"/>
              </a:rPr>
              <a:t>Then voting online for our </a:t>
            </a:r>
            <a:br>
              <a:rPr lang="en-US" sz="3600" dirty="0" smtClean="0">
                <a:solidFill>
                  <a:srgbClr val="75A028"/>
                </a:solidFill>
                <a:latin typeface="Arial Black" pitchFamily="34" charset="0"/>
              </a:rPr>
            </a:br>
            <a:r>
              <a:rPr lang="en-US" sz="3600" dirty="0" smtClean="0">
                <a:solidFill>
                  <a:srgbClr val="75A028"/>
                </a:solidFill>
                <a:latin typeface="Arial Black" pitchFamily="34" charset="0"/>
              </a:rPr>
              <a:t>favorite Bluebonnet book.</a:t>
            </a:r>
            <a:endParaRPr lang="en-US" sz="3600" dirty="0">
              <a:solidFill>
                <a:srgbClr val="75A028"/>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834578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Autofit/>
          </a:bodyPr>
          <a:lstStyle/>
          <a:p>
            <a:r>
              <a:rPr lang="en-US" sz="3600" u="sng" dirty="0" smtClean="0">
                <a:solidFill>
                  <a:srgbClr val="932129"/>
                </a:solidFill>
                <a:latin typeface="Arial Black" pitchFamily="34" charset="0"/>
              </a:rPr>
              <a:t>Imogene’s Last Stand</a:t>
            </a:r>
            <a:r>
              <a:rPr lang="en-US" sz="3600" dirty="0" smtClean="0">
                <a:solidFill>
                  <a:srgbClr val="932129"/>
                </a:solidFill>
                <a:latin typeface="Arial Black" pitchFamily="34" charset="0"/>
              </a:rPr>
              <a:t> won by a landslide at </a:t>
            </a:r>
            <a:r>
              <a:rPr lang="en-US" sz="3600" dirty="0" err="1" smtClean="0">
                <a:solidFill>
                  <a:srgbClr val="932129"/>
                </a:solidFill>
                <a:latin typeface="Arial Black" pitchFamily="34" charset="0"/>
              </a:rPr>
              <a:t>Moye</a:t>
            </a:r>
            <a:r>
              <a:rPr lang="en-US" sz="3600" dirty="0" smtClean="0">
                <a:solidFill>
                  <a:srgbClr val="932129"/>
                </a:solidFill>
                <a:latin typeface="Arial Black" pitchFamily="34" charset="0"/>
              </a:rPr>
              <a:t>.</a:t>
            </a:r>
            <a:endParaRPr lang="en-US" sz="3600" u="sng" dirty="0">
              <a:solidFill>
                <a:srgbClr val="932129"/>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413855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533400" y="5715000"/>
            <a:ext cx="8229600" cy="1143000"/>
          </a:xfrm>
        </p:spPr>
        <p:txBody>
          <a:bodyPr/>
          <a:lstStyle/>
          <a:p>
            <a:r>
              <a:rPr lang="en-US" dirty="0" smtClean="0">
                <a:solidFill>
                  <a:srgbClr val="FFC000"/>
                </a:solidFill>
                <a:latin typeface="Arial Black" pitchFamily="34" charset="0"/>
              </a:rPr>
              <a:t>Batty about bats.</a:t>
            </a:r>
            <a:endParaRPr lang="en-US" dirty="0">
              <a:solidFill>
                <a:srgbClr val="FFC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5249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52400"/>
            <a:ext cx="8077200" cy="646331"/>
          </a:xfrm>
          <a:prstGeom prst="rect">
            <a:avLst/>
          </a:prstGeom>
          <a:noFill/>
        </p:spPr>
        <p:txBody>
          <a:bodyPr wrap="square" rtlCol="0">
            <a:spAutoFit/>
          </a:bodyPr>
          <a:lstStyle/>
          <a:p>
            <a:pPr algn="ctr"/>
            <a:r>
              <a:rPr lang="en-US" sz="3600" dirty="0" smtClean="0">
                <a:latin typeface="Bodoni MT Black" pitchFamily="18" charset="0"/>
              </a:rPr>
              <a:t>First Grade is Batty about Bats</a:t>
            </a:r>
            <a:endParaRPr lang="en-US" sz="3600" dirty="0">
              <a:latin typeface="Bodoni MT Black" pitchFamily="18" charset="0"/>
            </a:endParaRPr>
          </a:p>
        </p:txBody>
      </p:sp>
      <p:sp>
        <p:nvSpPr>
          <p:cNvPr id="5" name="TextBox 4"/>
          <p:cNvSpPr txBox="1"/>
          <p:nvPr/>
        </p:nvSpPr>
        <p:spPr>
          <a:xfrm>
            <a:off x="851848" y="838200"/>
            <a:ext cx="4024952" cy="954107"/>
          </a:xfrm>
          <a:prstGeom prst="rect">
            <a:avLst/>
          </a:prstGeom>
          <a:noFill/>
        </p:spPr>
        <p:txBody>
          <a:bodyPr wrap="square" rtlCol="0">
            <a:spAutoFit/>
          </a:bodyPr>
          <a:lstStyle/>
          <a:p>
            <a:r>
              <a:rPr lang="en-US" sz="2000" dirty="0" smtClean="0">
                <a:latin typeface="Bell MT" pitchFamily="18" charset="0"/>
              </a:rPr>
              <a:t>Research by</a:t>
            </a:r>
            <a:r>
              <a:rPr lang="en-US" dirty="0" smtClean="0">
                <a:latin typeface="Bell MT" pitchFamily="18" charset="0"/>
              </a:rPr>
              <a:t>: </a:t>
            </a:r>
          </a:p>
          <a:p>
            <a:endParaRPr lang="en-US" dirty="0">
              <a:latin typeface="Bell MT" pitchFamily="18" charset="0"/>
            </a:endParaRPr>
          </a:p>
          <a:p>
            <a:r>
              <a:rPr lang="en-US" dirty="0" smtClean="0">
                <a:latin typeface="Bell MT" pitchFamily="18" charset="0"/>
              </a:rPr>
              <a:t>_________________________________</a:t>
            </a:r>
            <a:endParaRPr lang="en-US" dirty="0">
              <a:latin typeface="Bell MT" pitchFamily="18" charset="0"/>
            </a:endParaRPr>
          </a:p>
        </p:txBody>
      </p:sp>
      <p:sp>
        <p:nvSpPr>
          <p:cNvPr id="6" name="TextBox 5"/>
          <p:cNvSpPr txBox="1"/>
          <p:nvPr/>
        </p:nvSpPr>
        <p:spPr>
          <a:xfrm>
            <a:off x="5181600" y="4191000"/>
            <a:ext cx="3581400" cy="2205604"/>
          </a:xfrm>
          <a:prstGeom prst="rect">
            <a:avLst/>
          </a:prstGeom>
          <a:noFill/>
        </p:spPr>
        <p:txBody>
          <a:bodyPr wrap="square" rtlCol="0">
            <a:spAutoFit/>
          </a:bodyPr>
          <a:lstStyle/>
          <a:p>
            <a:r>
              <a:rPr lang="en-US" sz="2000" b="1" dirty="0" smtClean="0">
                <a:latin typeface="Bell MT" pitchFamily="18" charset="0"/>
              </a:rPr>
              <a:t>A bat’s body has:</a:t>
            </a:r>
          </a:p>
          <a:p>
            <a:pPr>
              <a:lnSpc>
                <a:spcPct val="150000"/>
              </a:lnSpc>
            </a:pPr>
            <a:r>
              <a:rPr lang="en-US" sz="2000" dirty="0">
                <a:latin typeface="Bell MT" pitchFamily="18" charset="0"/>
              </a:rPr>
              <a:t>h</a:t>
            </a:r>
            <a:r>
              <a:rPr lang="en-US" sz="2000" dirty="0" smtClean="0">
                <a:latin typeface="Bell MT" pitchFamily="18" charset="0"/>
              </a:rPr>
              <a:t>air or fur</a:t>
            </a:r>
          </a:p>
          <a:p>
            <a:pPr>
              <a:lnSpc>
                <a:spcPct val="150000"/>
              </a:lnSpc>
            </a:pPr>
            <a:r>
              <a:rPr lang="en-US" sz="2000" dirty="0">
                <a:latin typeface="Bell MT" pitchFamily="18" charset="0"/>
              </a:rPr>
              <a:t>s</a:t>
            </a:r>
            <a:r>
              <a:rPr lang="en-US" sz="2000" dirty="0" smtClean="0">
                <a:latin typeface="Bell MT" pitchFamily="18" charset="0"/>
              </a:rPr>
              <a:t>cales</a:t>
            </a:r>
          </a:p>
          <a:p>
            <a:pPr>
              <a:lnSpc>
                <a:spcPct val="150000"/>
              </a:lnSpc>
            </a:pPr>
            <a:r>
              <a:rPr lang="en-US" sz="2000" dirty="0">
                <a:latin typeface="Bell MT" pitchFamily="18" charset="0"/>
              </a:rPr>
              <a:t>f</a:t>
            </a:r>
            <a:r>
              <a:rPr lang="en-US" sz="2000" dirty="0" smtClean="0">
                <a:latin typeface="Bell MT" pitchFamily="18" charset="0"/>
              </a:rPr>
              <a:t>eathers</a:t>
            </a:r>
          </a:p>
          <a:p>
            <a:pPr>
              <a:lnSpc>
                <a:spcPct val="150000"/>
              </a:lnSpc>
            </a:pPr>
            <a:r>
              <a:rPr lang="en-US" sz="2000" dirty="0" smtClean="0">
                <a:latin typeface="Bell MT" pitchFamily="18" charset="0"/>
              </a:rPr>
              <a:t>fins</a:t>
            </a:r>
            <a:endParaRPr lang="en-US" sz="2000" dirty="0">
              <a:latin typeface="Bell MT" pitchFamily="18" charset="0"/>
            </a:endParaRPr>
          </a:p>
        </p:txBody>
      </p:sp>
      <p:sp>
        <p:nvSpPr>
          <p:cNvPr id="8" name="TextBox 7"/>
          <p:cNvSpPr txBox="1"/>
          <p:nvPr/>
        </p:nvSpPr>
        <p:spPr>
          <a:xfrm>
            <a:off x="228600" y="1828800"/>
            <a:ext cx="4572000" cy="2000548"/>
          </a:xfrm>
          <a:prstGeom prst="rect">
            <a:avLst/>
          </a:prstGeom>
          <a:noFill/>
        </p:spPr>
        <p:txBody>
          <a:bodyPr wrap="square" rtlCol="0">
            <a:spAutoFit/>
          </a:bodyPr>
          <a:lstStyle/>
          <a:p>
            <a:r>
              <a:rPr lang="en-US" sz="2000" b="1" dirty="0" smtClean="0">
                <a:latin typeface="Bell MT" pitchFamily="18" charset="0"/>
              </a:rPr>
              <a:t>A bat is a:  </a:t>
            </a:r>
          </a:p>
          <a:p>
            <a:r>
              <a:rPr lang="en-US" sz="2000" dirty="0">
                <a:latin typeface="Bell MT" pitchFamily="18" charset="0"/>
              </a:rPr>
              <a:t>m</a:t>
            </a:r>
            <a:r>
              <a:rPr lang="en-US" sz="2000" dirty="0" smtClean="0">
                <a:latin typeface="Bell MT" pitchFamily="18" charset="0"/>
              </a:rPr>
              <a:t>ammal</a:t>
            </a:r>
          </a:p>
          <a:p>
            <a:r>
              <a:rPr lang="en-US" sz="2000" dirty="0">
                <a:latin typeface="Bell MT" pitchFamily="18" charset="0"/>
              </a:rPr>
              <a:t>r</a:t>
            </a:r>
            <a:r>
              <a:rPr lang="en-US" sz="2000" dirty="0" smtClean="0">
                <a:latin typeface="Bell MT" pitchFamily="18" charset="0"/>
              </a:rPr>
              <a:t>eptile</a:t>
            </a:r>
          </a:p>
          <a:p>
            <a:r>
              <a:rPr lang="en-US" sz="2000" dirty="0" smtClean="0">
                <a:latin typeface="Bell MT" pitchFamily="18" charset="0"/>
              </a:rPr>
              <a:t>amphibian</a:t>
            </a:r>
          </a:p>
          <a:p>
            <a:r>
              <a:rPr lang="en-US" sz="2000" dirty="0" smtClean="0">
                <a:latin typeface="Bell MT" pitchFamily="18" charset="0"/>
              </a:rPr>
              <a:t>bird</a:t>
            </a:r>
          </a:p>
          <a:p>
            <a:endParaRPr lang="en-US" sz="2400" dirty="0">
              <a:latin typeface="Bell MT" pitchFamily="18" charset="0"/>
            </a:endParaRPr>
          </a:p>
        </p:txBody>
      </p:sp>
      <p:sp>
        <p:nvSpPr>
          <p:cNvPr id="9" name="Rounded Rectangle 8"/>
          <p:cNvSpPr/>
          <p:nvPr/>
        </p:nvSpPr>
        <p:spPr>
          <a:xfrm>
            <a:off x="5715000" y="990600"/>
            <a:ext cx="2362200" cy="1524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00600" y="2743200"/>
            <a:ext cx="4114800" cy="1323439"/>
          </a:xfrm>
          <a:prstGeom prst="rect">
            <a:avLst/>
          </a:prstGeom>
          <a:noFill/>
        </p:spPr>
        <p:txBody>
          <a:bodyPr wrap="square" rtlCol="0">
            <a:spAutoFit/>
          </a:bodyPr>
          <a:lstStyle/>
          <a:p>
            <a:pPr algn="just"/>
            <a:r>
              <a:rPr lang="en-US" sz="2000" dirty="0" smtClean="0">
                <a:latin typeface="Bell MT" pitchFamily="18" charset="0"/>
              </a:rPr>
              <a:t>Just like us, baby bats drink milk from their mother’s body.  When they get older they eat other things.  Draw a picture of what bats eat in the box.</a:t>
            </a:r>
            <a:endParaRPr lang="en-US" sz="2000" dirty="0">
              <a:latin typeface="Bell MT" pitchFamily="18" charset="0"/>
            </a:endParaRPr>
          </a:p>
        </p:txBody>
      </p:sp>
      <p:sp>
        <p:nvSpPr>
          <p:cNvPr id="11" name="TextBox 10"/>
          <p:cNvSpPr txBox="1"/>
          <p:nvPr/>
        </p:nvSpPr>
        <p:spPr>
          <a:xfrm>
            <a:off x="228600" y="5562600"/>
            <a:ext cx="3429000" cy="707886"/>
          </a:xfrm>
          <a:prstGeom prst="rect">
            <a:avLst/>
          </a:prstGeom>
          <a:noFill/>
        </p:spPr>
        <p:txBody>
          <a:bodyPr wrap="square" rtlCol="0">
            <a:spAutoFit/>
          </a:bodyPr>
          <a:lstStyle/>
          <a:p>
            <a:r>
              <a:rPr lang="en-US" sz="2000" dirty="0" smtClean="0">
                <a:latin typeface="Bell MT" pitchFamily="18" charset="0"/>
              </a:rPr>
              <a:t>Bats have ________ fingers that are part of their wings.  </a:t>
            </a:r>
            <a:endParaRPr lang="en-US" sz="2000" dirty="0">
              <a:latin typeface="Bell MT" pitchFamily="18" charset="0"/>
            </a:endParaRPr>
          </a:p>
        </p:txBody>
      </p:sp>
      <p:sp>
        <p:nvSpPr>
          <p:cNvPr id="12" name="TextBox 11"/>
          <p:cNvSpPr txBox="1"/>
          <p:nvPr/>
        </p:nvSpPr>
        <p:spPr>
          <a:xfrm>
            <a:off x="228600" y="3733800"/>
            <a:ext cx="2438400" cy="1631216"/>
          </a:xfrm>
          <a:prstGeom prst="rect">
            <a:avLst/>
          </a:prstGeom>
          <a:noFill/>
        </p:spPr>
        <p:txBody>
          <a:bodyPr wrap="square" rtlCol="0">
            <a:spAutoFit/>
          </a:bodyPr>
          <a:lstStyle/>
          <a:p>
            <a:r>
              <a:rPr lang="en-US" sz="2000" dirty="0" smtClean="0">
                <a:latin typeface="Bell MT" pitchFamily="18" charset="0"/>
              </a:rPr>
              <a:t>How many legs and feet does the bat have?</a:t>
            </a:r>
          </a:p>
          <a:p>
            <a:endParaRPr lang="en-US" sz="2000" dirty="0" smtClean="0">
              <a:latin typeface="Bell MT" pitchFamily="18" charset="0"/>
            </a:endParaRPr>
          </a:p>
          <a:p>
            <a:r>
              <a:rPr lang="en-US" sz="2000" dirty="0" smtClean="0">
                <a:latin typeface="Bell MT" pitchFamily="18" charset="0"/>
              </a:rPr>
              <a:t>0  2  4  6  8</a:t>
            </a: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librarian\Local Settings\Temporary Internet Files\Content.IE5\BWJZ43Q2\MCj03189040000[1].wmf"/>
          <p:cNvPicPr>
            <a:picLocks noChangeAspect="1" noChangeArrowheads="1"/>
          </p:cNvPicPr>
          <p:nvPr/>
        </p:nvPicPr>
        <p:blipFill>
          <a:blip r:embed="rId2" cstate="print"/>
          <a:srcRect/>
          <a:stretch>
            <a:fillRect/>
          </a:stretch>
        </p:blipFill>
        <p:spPr bwMode="auto">
          <a:xfrm>
            <a:off x="840486" y="4572000"/>
            <a:ext cx="912114" cy="895198"/>
          </a:xfrm>
          <a:prstGeom prst="rect">
            <a:avLst/>
          </a:prstGeom>
          <a:noFill/>
        </p:spPr>
      </p:pic>
      <p:pic>
        <p:nvPicPr>
          <p:cNvPr id="1027" name="Picture 3" descr="C:\Documents and Settings\librarian\Local Settings\Temporary Internet Files\Content.IE5\ENKQY0MJ\MCj04417900000[1].png"/>
          <p:cNvPicPr>
            <a:picLocks noChangeAspect="1" noChangeArrowheads="1"/>
          </p:cNvPicPr>
          <p:nvPr/>
        </p:nvPicPr>
        <p:blipFill>
          <a:blip r:embed="rId3" cstate="print"/>
          <a:srcRect/>
          <a:stretch>
            <a:fillRect/>
          </a:stretch>
        </p:blipFill>
        <p:spPr bwMode="auto">
          <a:xfrm>
            <a:off x="2133600" y="4419600"/>
            <a:ext cx="1219200" cy="1219200"/>
          </a:xfrm>
          <a:prstGeom prst="rect">
            <a:avLst/>
          </a:prstGeom>
          <a:noFill/>
        </p:spPr>
      </p:pic>
      <p:sp>
        <p:nvSpPr>
          <p:cNvPr id="7" name="TextBox 6"/>
          <p:cNvSpPr txBox="1"/>
          <p:nvPr/>
        </p:nvSpPr>
        <p:spPr>
          <a:xfrm>
            <a:off x="228600" y="3810000"/>
            <a:ext cx="4038600" cy="707886"/>
          </a:xfrm>
          <a:prstGeom prst="rect">
            <a:avLst/>
          </a:prstGeom>
          <a:noFill/>
        </p:spPr>
        <p:txBody>
          <a:bodyPr wrap="square" rtlCol="0">
            <a:spAutoFit/>
          </a:bodyPr>
          <a:lstStyle/>
          <a:p>
            <a:r>
              <a:rPr lang="en-US" sz="2000" dirty="0" smtClean="0">
                <a:latin typeface="Bell MT" pitchFamily="18" charset="0"/>
              </a:rPr>
              <a:t>When do bats sleep?  Circle your answer.</a:t>
            </a:r>
            <a:endParaRPr lang="en-US" sz="2000" dirty="0">
              <a:latin typeface="Bell MT" pitchFamily="18" charset="0"/>
            </a:endParaRPr>
          </a:p>
        </p:txBody>
      </p:sp>
      <p:sp>
        <p:nvSpPr>
          <p:cNvPr id="8" name="Rounded Rectangle 7"/>
          <p:cNvSpPr/>
          <p:nvPr/>
        </p:nvSpPr>
        <p:spPr>
          <a:xfrm>
            <a:off x="4953000" y="2895600"/>
            <a:ext cx="3200400" cy="1981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at.bmp"/>
          <p:cNvPicPr>
            <a:picLocks noChangeAspect="1"/>
          </p:cNvPicPr>
          <p:nvPr/>
        </p:nvPicPr>
        <p:blipFill>
          <a:blip r:embed="rId4" cstate="print"/>
          <a:srcRect r="29795" b="51074"/>
          <a:stretch>
            <a:fillRect/>
          </a:stretch>
        </p:blipFill>
        <p:spPr>
          <a:xfrm>
            <a:off x="5257800" y="3420140"/>
            <a:ext cx="1676400" cy="1304260"/>
          </a:xfrm>
          <a:prstGeom prst="rect">
            <a:avLst/>
          </a:prstGeom>
        </p:spPr>
      </p:pic>
      <p:pic>
        <p:nvPicPr>
          <p:cNvPr id="1029" name="Picture 5" descr="C:\Documents and Settings\librarian\Local Settings\Temporary Internet Files\Content.IE5\J0SPTM72\MCj04380290000[1].png"/>
          <p:cNvPicPr>
            <a:picLocks noChangeAspect="1" noChangeArrowheads="1"/>
          </p:cNvPicPr>
          <p:nvPr/>
        </p:nvPicPr>
        <p:blipFill>
          <a:blip r:embed="rId5" cstate="print"/>
          <a:srcRect/>
          <a:stretch>
            <a:fillRect/>
          </a:stretch>
        </p:blipFill>
        <p:spPr bwMode="auto">
          <a:xfrm rot="15696684">
            <a:off x="7429038" y="3020318"/>
            <a:ext cx="523083" cy="527693"/>
          </a:xfrm>
          <a:prstGeom prst="rect">
            <a:avLst/>
          </a:prstGeom>
          <a:noFill/>
        </p:spPr>
      </p:pic>
      <p:pic>
        <p:nvPicPr>
          <p:cNvPr id="1030" name="Picture 6" descr="C:\Documents and Settings\librarian\Local Settings\Temporary Internet Files\Content.IE5\ITJQYN5S\MPj03140730000[1].jpg"/>
          <p:cNvPicPr>
            <a:picLocks noChangeAspect="1" noChangeArrowheads="1"/>
          </p:cNvPicPr>
          <p:nvPr/>
        </p:nvPicPr>
        <p:blipFill>
          <a:blip r:embed="rId6" cstate="print"/>
          <a:srcRect/>
          <a:stretch>
            <a:fillRect/>
          </a:stretch>
        </p:blipFill>
        <p:spPr bwMode="auto">
          <a:xfrm rot="15169429" flipH="1">
            <a:off x="7520888" y="3782553"/>
            <a:ext cx="404271" cy="409734"/>
          </a:xfrm>
          <a:prstGeom prst="rect">
            <a:avLst/>
          </a:prstGeom>
          <a:noFill/>
        </p:spPr>
      </p:pic>
      <p:pic>
        <p:nvPicPr>
          <p:cNvPr id="15" name="Picture 6" descr="C:\Documents and Settings\librarian\Local Settings\Temporary Internet Files\Content.IE5\ITJQYN5S\MPj03140730000[1].jpg"/>
          <p:cNvPicPr>
            <a:picLocks noChangeAspect="1" noChangeArrowheads="1"/>
          </p:cNvPicPr>
          <p:nvPr/>
        </p:nvPicPr>
        <p:blipFill>
          <a:blip r:embed="rId7" cstate="print"/>
          <a:srcRect/>
          <a:stretch>
            <a:fillRect/>
          </a:stretch>
        </p:blipFill>
        <p:spPr bwMode="auto">
          <a:xfrm rot="19601806" flipH="1">
            <a:off x="6746562" y="3090292"/>
            <a:ext cx="597354" cy="605426"/>
          </a:xfrm>
          <a:prstGeom prst="rect">
            <a:avLst/>
          </a:prstGeom>
          <a:noFill/>
        </p:spPr>
      </p:pic>
      <p:sp>
        <p:nvSpPr>
          <p:cNvPr id="17" name="TextBox 16"/>
          <p:cNvSpPr txBox="1"/>
          <p:nvPr/>
        </p:nvSpPr>
        <p:spPr>
          <a:xfrm>
            <a:off x="4114800" y="76200"/>
            <a:ext cx="4800600" cy="2554545"/>
          </a:xfrm>
          <a:prstGeom prst="rect">
            <a:avLst/>
          </a:prstGeom>
          <a:noFill/>
        </p:spPr>
        <p:txBody>
          <a:bodyPr wrap="square" rtlCol="0">
            <a:spAutoFit/>
          </a:bodyPr>
          <a:lstStyle/>
          <a:p>
            <a:pPr algn="just"/>
            <a:r>
              <a:rPr lang="en-US" sz="2000" dirty="0" smtClean="0">
                <a:latin typeface="Bell MT" pitchFamily="18" charset="0"/>
              </a:rPr>
              <a:t>Bats make high beeping noises that we can not hear.  The beeps go out in waves and hit things around the bat.  When the sounds hit something they bounce back to the bat as an echo.  The echo tells the bat what is around him.  The bats ears work like _____________.  Draw the beeps the bat makes in </a:t>
            </a:r>
            <a:r>
              <a:rPr lang="en-US" sz="2000" b="1" dirty="0" smtClean="0">
                <a:solidFill>
                  <a:srgbClr val="00B050"/>
                </a:solidFill>
                <a:latin typeface="Bell MT" pitchFamily="18" charset="0"/>
              </a:rPr>
              <a:t>green</a:t>
            </a:r>
            <a:r>
              <a:rPr lang="en-US" sz="2000" dirty="0" smtClean="0">
                <a:latin typeface="Bell MT" pitchFamily="18" charset="0"/>
              </a:rPr>
              <a:t> and draw the echoes in </a:t>
            </a:r>
            <a:r>
              <a:rPr lang="en-US" sz="2000" b="1" dirty="0" smtClean="0">
                <a:solidFill>
                  <a:srgbClr val="FF0000"/>
                </a:solidFill>
                <a:latin typeface="Bell MT" pitchFamily="18" charset="0"/>
              </a:rPr>
              <a:t>red</a:t>
            </a:r>
            <a:r>
              <a:rPr lang="en-US" sz="2000" dirty="0" smtClean="0">
                <a:latin typeface="Bell MT" pitchFamily="18" charset="0"/>
              </a:rPr>
              <a:t>.</a:t>
            </a:r>
            <a:endParaRPr lang="en-US" sz="2000" dirty="0">
              <a:latin typeface="Bell MT" pitchFamily="18" charset="0"/>
            </a:endParaRPr>
          </a:p>
        </p:txBody>
      </p:sp>
      <p:sp>
        <p:nvSpPr>
          <p:cNvPr id="46" name="Rounded Rectangle 45"/>
          <p:cNvSpPr/>
          <p:nvPr/>
        </p:nvSpPr>
        <p:spPr>
          <a:xfrm>
            <a:off x="304800" y="228600"/>
            <a:ext cx="3124200" cy="3048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28600" y="3352800"/>
            <a:ext cx="3276600" cy="400110"/>
          </a:xfrm>
          <a:prstGeom prst="rect">
            <a:avLst/>
          </a:prstGeom>
          <a:noFill/>
        </p:spPr>
        <p:txBody>
          <a:bodyPr wrap="square" rtlCol="0">
            <a:spAutoFit/>
          </a:bodyPr>
          <a:lstStyle/>
          <a:p>
            <a:r>
              <a:rPr lang="en-US" sz="2000" dirty="0" smtClean="0">
                <a:latin typeface="Bell MT" pitchFamily="18" charset="0"/>
              </a:rPr>
              <a:t>Draw a bat sleeping in a cave.</a:t>
            </a:r>
            <a:endParaRPr lang="en-US" sz="2000" dirty="0">
              <a:latin typeface="Bell MT" pitchFamily="18" charset="0"/>
            </a:endParaRPr>
          </a:p>
        </p:txBody>
      </p:sp>
      <p:sp>
        <p:nvSpPr>
          <p:cNvPr id="48" name="TextBox 47"/>
          <p:cNvSpPr txBox="1"/>
          <p:nvPr/>
        </p:nvSpPr>
        <p:spPr>
          <a:xfrm>
            <a:off x="228600" y="5638800"/>
            <a:ext cx="3810000" cy="1015663"/>
          </a:xfrm>
          <a:prstGeom prst="rect">
            <a:avLst/>
          </a:prstGeom>
          <a:noFill/>
        </p:spPr>
        <p:txBody>
          <a:bodyPr wrap="square" rtlCol="0">
            <a:spAutoFit/>
          </a:bodyPr>
          <a:lstStyle/>
          <a:p>
            <a:r>
              <a:rPr lang="en-US" sz="2000" dirty="0" smtClean="0">
                <a:latin typeface="Bell MT" pitchFamily="18" charset="0"/>
              </a:rPr>
              <a:t>Bats use _________________  on their toes and thumbs to hang upside down.</a:t>
            </a:r>
            <a:endParaRPr lang="en-US" sz="2000" dirty="0">
              <a:latin typeface="Bell MT" pitchFamily="18" charset="0"/>
            </a:endParaRPr>
          </a:p>
        </p:txBody>
      </p:sp>
      <p:sp>
        <p:nvSpPr>
          <p:cNvPr id="49" name="TextBox 48"/>
          <p:cNvSpPr txBox="1"/>
          <p:nvPr/>
        </p:nvSpPr>
        <p:spPr>
          <a:xfrm>
            <a:off x="4495800" y="5486400"/>
            <a:ext cx="4419600" cy="1015663"/>
          </a:xfrm>
          <a:prstGeom prst="rect">
            <a:avLst/>
          </a:prstGeom>
          <a:noFill/>
        </p:spPr>
        <p:txBody>
          <a:bodyPr wrap="square" rtlCol="0">
            <a:spAutoFit/>
          </a:bodyPr>
          <a:lstStyle/>
          <a:p>
            <a:r>
              <a:rPr lang="en-US" sz="2000" dirty="0" smtClean="0">
                <a:latin typeface="Bell MT" pitchFamily="18" charset="0"/>
              </a:rPr>
              <a:t>The title of the book I used is:</a:t>
            </a:r>
          </a:p>
          <a:p>
            <a:r>
              <a:rPr lang="en-US" sz="2000" dirty="0" smtClean="0">
                <a:latin typeface="Bell MT" pitchFamily="18" charset="0"/>
              </a:rPr>
              <a:t>_________________________________</a:t>
            </a:r>
          </a:p>
          <a:p>
            <a:r>
              <a:rPr lang="en-US" sz="2000" dirty="0" smtClean="0">
                <a:latin typeface="Bell MT" pitchFamily="18" charset="0"/>
              </a:rPr>
              <a:t>_________________________________</a:t>
            </a:r>
            <a:endParaRPr lang="en-US" sz="2000" dirty="0">
              <a:latin typeface="Bell MT" pitchFamily="18"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rot="10800000" flipH="1" flipV="1">
            <a:off x="870530" y="5733870"/>
            <a:ext cx="7359069" cy="1200329"/>
          </a:xfrm>
          <a:prstGeom prst="rect">
            <a:avLst/>
          </a:prstGeom>
          <a:noFill/>
        </p:spPr>
        <p:txBody>
          <a:bodyPr wrap="square" rtlCol="0">
            <a:spAutoFit/>
          </a:bodyPr>
          <a:lstStyle/>
          <a:p>
            <a:pPr algn="ctr"/>
            <a:r>
              <a:rPr lang="en-US" sz="3600" dirty="0" smtClean="0">
                <a:solidFill>
                  <a:schemeClr val="accent6">
                    <a:lumMod val="75000"/>
                  </a:schemeClr>
                </a:solidFill>
                <a:latin typeface="Arial Black" pitchFamily="34" charset="0"/>
              </a:rPr>
              <a:t>Thanksgiving turkeys and community helpers.</a:t>
            </a:r>
            <a:endParaRPr lang="en-US" sz="3600" dirty="0">
              <a:solidFill>
                <a:schemeClr val="accent6">
                  <a:lumMod val="75000"/>
                </a:schemeClr>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04336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rot="596400">
            <a:off x="166408" y="152404"/>
            <a:ext cx="933450" cy="581025"/>
          </a:xfrm>
          <a:prstGeom prst="rect">
            <a:avLst/>
          </a:prstGeom>
          <a:noFill/>
          <a:ln w="9525">
            <a:noFill/>
            <a:miter lim="800000"/>
            <a:headEnd/>
            <a:tailEnd/>
          </a:ln>
        </p:spPr>
      </p:pic>
      <p:sp>
        <p:nvSpPr>
          <p:cNvPr id="4" name="TextBox 3"/>
          <p:cNvSpPr txBox="1"/>
          <p:nvPr/>
        </p:nvSpPr>
        <p:spPr>
          <a:xfrm>
            <a:off x="2590800" y="304800"/>
            <a:ext cx="3810000" cy="584775"/>
          </a:xfrm>
          <a:prstGeom prst="rect">
            <a:avLst/>
          </a:prstGeom>
          <a:noFill/>
        </p:spPr>
        <p:txBody>
          <a:bodyPr wrap="square" rtlCol="0">
            <a:spAutoFit/>
          </a:bodyPr>
          <a:lstStyle/>
          <a:p>
            <a:pPr algn="ctr"/>
            <a:r>
              <a:rPr lang="en-US" sz="3200" dirty="0" smtClean="0">
                <a:latin typeface="Arial" pitchFamily="34" charset="0"/>
                <a:cs typeface="Arial" pitchFamily="34" charset="0"/>
              </a:rPr>
              <a:t>Community Helpers</a:t>
            </a:r>
            <a:endParaRPr lang="en-US" sz="3200" dirty="0">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rot="20522128">
            <a:off x="1906401" y="77601"/>
            <a:ext cx="743637" cy="74363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rot="1234661">
            <a:off x="6364246" y="106963"/>
            <a:ext cx="743637" cy="74363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rot="20263207" flipH="1">
            <a:off x="1023528" y="129485"/>
            <a:ext cx="828549" cy="738826"/>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rot="855693">
            <a:off x="7131629" y="95523"/>
            <a:ext cx="867941" cy="738826"/>
          </a:xfrm>
          <a:prstGeom prst="rect">
            <a:avLst/>
          </a:prstGeom>
          <a:noFill/>
          <a:ln w="9525">
            <a:noFill/>
            <a:miter lim="800000"/>
            <a:headEnd/>
            <a:tailEnd/>
          </a:ln>
        </p:spPr>
      </p:pic>
      <p:pic>
        <p:nvPicPr>
          <p:cNvPr id="11" name="Picture 5"/>
          <p:cNvPicPr>
            <a:picLocks noChangeAspect="1" noChangeArrowheads="1"/>
          </p:cNvPicPr>
          <p:nvPr/>
        </p:nvPicPr>
        <p:blipFill>
          <a:blip r:embed="rId2" cstate="print"/>
          <a:srcRect/>
          <a:stretch>
            <a:fillRect/>
          </a:stretch>
        </p:blipFill>
        <p:spPr bwMode="auto">
          <a:xfrm rot="596400">
            <a:off x="8050519" y="149316"/>
            <a:ext cx="897671" cy="581025"/>
          </a:xfrm>
          <a:prstGeom prst="rect">
            <a:avLst/>
          </a:prstGeom>
          <a:noFill/>
          <a:ln w="9525">
            <a:noFill/>
            <a:miter lim="800000"/>
            <a:headEnd/>
            <a:tailEnd/>
          </a:ln>
        </p:spPr>
      </p:pic>
      <p:sp>
        <p:nvSpPr>
          <p:cNvPr id="12" name="TextBox 11"/>
          <p:cNvSpPr txBox="1"/>
          <p:nvPr/>
        </p:nvSpPr>
        <p:spPr>
          <a:xfrm>
            <a:off x="304800" y="1600200"/>
            <a:ext cx="5105400" cy="2123658"/>
          </a:xfrm>
          <a:prstGeom prst="rect">
            <a:avLst/>
          </a:prstGeom>
          <a:noFill/>
        </p:spPr>
        <p:txBody>
          <a:bodyPr wrap="square" rtlCol="0">
            <a:spAutoFit/>
          </a:bodyPr>
          <a:lstStyle/>
          <a:p>
            <a:r>
              <a:rPr lang="en-US" sz="2000" dirty="0" smtClean="0"/>
              <a:t>Who does your community helper help?</a:t>
            </a:r>
          </a:p>
          <a:p>
            <a:r>
              <a:rPr lang="en-US" sz="2000" dirty="0"/>
              <a:t>	</a:t>
            </a:r>
            <a:r>
              <a:rPr lang="en-US" sz="1400" dirty="0"/>
              <a:t> </a:t>
            </a:r>
            <a:r>
              <a:rPr lang="en-US" sz="1400" dirty="0" smtClean="0"/>
              <a:t>          YES</a:t>
            </a:r>
            <a:r>
              <a:rPr lang="en-US" sz="1200" dirty="0" smtClean="0"/>
              <a:t>	                    </a:t>
            </a:r>
            <a:r>
              <a:rPr lang="en-US" sz="1400" dirty="0" smtClean="0"/>
              <a:t>NO</a:t>
            </a:r>
          </a:p>
          <a:p>
            <a:r>
              <a:rPr lang="en-US" sz="2000" dirty="0" smtClean="0"/>
              <a:t>Adults	</a:t>
            </a:r>
            <a:r>
              <a:rPr lang="en-US" dirty="0" smtClean="0"/>
              <a:t/>
            </a:r>
            <a:br>
              <a:rPr lang="en-US" dirty="0" smtClean="0"/>
            </a:br>
            <a:r>
              <a:rPr lang="en-US" dirty="0" smtClean="0"/>
              <a:t/>
            </a:r>
            <a:br>
              <a:rPr lang="en-US" dirty="0" smtClean="0"/>
            </a:br>
            <a:r>
              <a:rPr lang="en-US" dirty="0" smtClean="0"/>
              <a:t>Children</a:t>
            </a:r>
          </a:p>
          <a:p>
            <a:endParaRPr lang="en-US" dirty="0"/>
          </a:p>
          <a:p>
            <a:r>
              <a:rPr lang="en-US" dirty="0" smtClean="0"/>
              <a:t>Animals</a:t>
            </a:r>
            <a:endParaRPr lang="en-US" dirty="0"/>
          </a:p>
        </p:txBody>
      </p:sp>
      <p:sp>
        <p:nvSpPr>
          <p:cNvPr id="13" name="Oval 12"/>
          <p:cNvSpPr/>
          <p:nvPr/>
        </p:nvSpPr>
        <p:spPr>
          <a:xfrm>
            <a:off x="1676400" y="22860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819400" y="22860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76400" y="28194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19400" y="28194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19400" y="32766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76400" y="3276600"/>
            <a:ext cx="381000" cy="381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04800" y="3886200"/>
            <a:ext cx="4114800" cy="22098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8600" y="6096000"/>
            <a:ext cx="4648200" cy="646331"/>
          </a:xfrm>
          <a:prstGeom prst="rect">
            <a:avLst/>
          </a:prstGeom>
          <a:noFill/>
        </p:spPr>
        <p:txBody>
          <a:bodyPr wrap="square" rtlCol="0">
            <a:spAutoFit/>
          </a:bodyPr>
          <a:lstStyle/>
          <a:p>
            <a:r>
              <a:rPr lang="en-US" dirty="0" smtClean="0"/>
              <a:t>Draw a picture of some of the tools your helper uses.</a:t>
            </a:r>
            <a:endParaRPr lang="en-US" dirty="0"/>
          </a:p>
        </p:txBody>
      </p:sp>
      <p:sp>
        <p:nvSpPr>
          <p:cNvPr id="18" name="TextBox 17"/>
          <p:cNvSpPr txBox="1"/>
          <p:nvPr/>
        </p:nvSpPr>
        <p:spPr>
          <a:xfrm>
            <a:off x="5029200" y="1143000"/>
            <a:ext cx="3657600" cy="1754326"/>
          </a:xfrm>
          <a:prstGeom prst="rect">
            <a:avLst/>
          </a:prstGeom>
          <a:noFill/>
        </p:spPr>
        <p:txBody>
          <a:bodyPr wrap="square" rtlCol="0">
            <a:spAutoFit/>
          </a:bodyPr>
          <a:lstStyle/>
          <a:p>
            <a:pPr algn="just"/>
            <a:r>
              <a:rPr lang="en-US" dirty="0" smtClean="0"/>
              <a:t>What telephone number can you dial on the phone when you or your family has an emergency?  Put the numbers in the boxes below.</a:t>
            </a:r>
          </a:p>
          <a:p>
            <a:endParaRPr lang="en-US" dirty="0" smtClean="0"/>
          </a:p>
          <a:p>
            <a:endParaRPr lang="en-US" dirty="0"/>
          </a:p>
        </p:txBody>
      </p:sp>
      <p:sp>
        <p:nvSpPr>
          <p:cNvPr id="19" name="Rounded Rectangle 18"/>
          <p:cNvSpPr/>
          <p:nvPr/>
        </p:nvSpPr>
        <p:spPr>
          <a:xfrm>
            <a:off x="5105400" y="2438400"/>
            <a:ext cx="533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629400" y="2438400"/>
            <a:ext cx="533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867400" y="2438400"/>
            <a:ext cx="533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Program Files\Microsoft Office\MEDIA\CAGCAT10\j0332268.wmf"/>
          <p:cNvPicPr>
            <a:picLocks noChangeAspect="1" noChangeArrowheads="1"/>
          </p:cNvPicPr>
          <p:nvPr/>
        </p:nvPicPr>
        <p:blipFill>
          <a:blip r:embed="rId5" cstate="print"/>
          <a:srcRect/>
          <a:stretch>
            <a:fillRect/>
          </a:stretch>
        </p:blipFill>
        <p:spPr bwMode="auto">
          <a:xfrm>
            <a:off x="7772400" y="2057400"/>
            <a:ext cx="1295400" cy="1066800"/>
          </a:xfrm>
          <a:prstGeom prst="rect">
            <a:avLst/>
          </a:prstGeom>
          <a:noFill/>
        </p:spPr>
      </p:pic>
      <p:sp>
        <p:nvSpPr>
          <p:cNvPr id="25" name="Rounded Rectangle 24"/>
          <p:cNvSpPr/>
          <p:nvPr/>
        </p:nvSpPr>
        <p:spPr>
          <a:xfrm>
            <a:off x="5029200" y="3200400"/>
            <a:ext cx="2590800" cy="3429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696200" y="4445675"/>
            <a:ext cx="1371600" cy="2031325"/>
          </a:xfrm>
          <a:prstGeom prst="rect">
            <a:avLst/>
          </a:prstGeom>
          <a:noFill/>
        </p:spPr>
        <p:txBody>
          <a:bodyPr wrap="square" rtlCol="0">
            <a:spAutoFit/>
          </a:bodyPr>
          <a:lstStyle/>
          <a:p>
            <a:r>
              <a:rPr lang="en-US" dirty="0" smtClean="0"/>
              <a:t>Draw a picture of your community helper in his or her uniform.</a:t>
            </a:r>
            <a:endParaRPr lang="en-US" dirty="0"/>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029200"/>
            <a:ext cx="9144000" cy="1752600"/>
          </a:xfrm>
        </p:spPr>
        <p:txBody>
          <a:bodyPr>
            <a:normAutofit fontScale="90000"/>
          </a:bodyPr>
          <a:lstStyle/>
          <a:p>
            <a:r>
              <a:rPr lang="en-US" sz="3600" u="sng" dirty="0" smtClean="0">
                <a:solidFill>
                  <a:schemeClr val="bg1"/>
                </a:solidFill>
                <a:latin typeface="Arial Black" pitchFamily="34" charset="0"/>
              </a:rPr>
              <a:t>A Plump and Perky Turkey </a:t>
            </a:r>
            <a:r>
              <a:rPr lang="en-US" sz="3600" dirty="0" smtClean="0">
                <a:solidFill>
                  <a:schemeClr val="bg1"/>
                </a:solidFill>
                <a:latin typeface="Arial Black" pitchFamily="34" charset="0"/>
              </a:rPr>
              <a:t>video conference – book by Teresa Bateman, turkeys by </a:t>
            </a:r>
            <a:r>
              <a:rPr lang="en-US" sz="3600" dirty="0" err="1" smtClean="0">
                <a:solidFill>
                  <a:schemeClr val="bg1"/>
                </a:solidFill>
                <a:latin typeface="Arial Black" pitchFamily="34" charset="0"/>
              </a:rPr>
              <a:t>Moy</a:t>
            </a:r>
            <a:r>
              <a:rPr lang="en-US" sz="3600" dirty="0" err="1" smtClean="0">
                <a:latin typeface="Arial Black" pitchFamily="34" charset="0"/>
              </a:rPr>
              <a:t>e</a:t>
            </a:r>
            <a:r>
              <a:rPr lang="en-US" sz="3600" dirty="0" smtClean="0">
                <a:latin typeface="Arial Black" pitchFamily="34" charset="0"/>
              </a:rPr>
              <a:t> st</a:t>
            </a:r>
            <a:r>
              <a:rPr lang="en-US" sz="3600" dirty="0" smtClean="0">
                <a:solidFill>
                  <a:schemeClr val="bg1"/>
                </a:solidFill>
                <a:latin typeface="Arial Black" pitchFamily="34" charset="0"/>
              </a:rPr>
              <a:t>udents</a:t>
            </a:r>
            <a:r>
              <a:rPr lang="en-US" sz="3600" dirty="0" smtClean="0">
                <a:solidFill>
                  <a:schemeClr val="bg1"/>
                </a:solidFill>
                <a:latin typeface="Arial Black" pitchFamily="34" charset="0"/>
              </a:rPr>
              <a:t>.</a:t>
            </a:r>
            <a:br>
              <a:rPr lang="en-US" sz="3600" dirty="0" smtClean="0">
                <a:solidFill>
                  <a:schemeClr val="bg1"/>
                </a:solidFill>
                <a:latin typeface="Arial Black" pitchFamily="34" charset="0"/>
              </a:rPr>
            </a:br>
            <a:r>
              <a:rPr lang="en-US" sz="2700" dirty="0">
                <a:latin typeface="Arial Black" pitchFamily="34" charset="0"/>
              </a:rPr>
              <a:t>http://</a:t>
            </a:r>
            <a:r>
              <a:rPr lang="en-US" sz="2700" dirty="0">
                <a:solidFill>
                  <a:schemeClr val="bg1"/>
                </a:solidFill>
                <a:latin typeface="Arial Black" pitchFamily="34" charset="0"/>
              </a:rPr>
              <a:t>projects.twice.cc/ a</a:t>
            </a:r>
            <a:r>
              <a:rPr lang="en-US" sz="2700" dirty="0">
                <a:latin typeface="Arial Black" pitchFamily="34" charset="0"/>
              </a:rPr>
              <a:t>nd http://</a:t>
            </a:r>
            <a:r>
              <a:rPr lang="en-US" sz="2700" dirty="0">
                <a:solidFill>
                  <a:schemeClr val="bg1"/>
                </a:solidFill>
                <a:latin typeface="Arial Black" pitchFamily="34" charset="0"/>
              </a:rPr>
              <a:t>www.cilc.org/</a:t>
            </a:r>
            <a:endParaRPr lang="en-US" sz="27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086288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4953000"/>
            <a:ext cx="8229600" cy="1295400"/>
          </a:xfrm>
        </p:spPr>
        <p:txBody>
          <a:bodyPr>
            <a:normAutofit fontScale="90000"/>
          </a:bodyPr>
          <a:lstStyle/>
          <a:p>
            <a:r>
              <a:rPr lang="en-US" sz="3600" dirty="0" smtClean="0">
                <a:latin typeface="Arial Black" pitchFamily="34" charset="0"/>
              </a:rPr>
              <a:t>Comparing versions of the Cinderella story while learning the characteristics of a fairy tale.</a:t>
            </a:r>
            <a:endParaRPr lang="en-US" sz="3600" dirty="0">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4531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1219"/>
            <a:ext cx="2921000" cy="3200400"/>
          </a:xfrm>
          <a:prstGeom prst="rect">
            <a:avLst/>
          </a:prstGeom>
        </p:spPr>
      </p:pic>
      <p:pic>
        <p:nvPicPr>
          <p:cNvPr id="6" name="Picture 5"/>
          <p:cNvPicPr>
            <a:picLocks noChangeAspect="1"/>
          </p:cNvPicPr>
          <p:nvPr/>
        </p:nvPicPr>
        <p:blipFill>
          <a:blip r:embed="rId3"/>
          <a:stretch>
            <a:fillRect/>
          </a:stretch>
        </p:blipFill>
        <p:spPr>
          <a:xfrm>
            <a:off x="323362" y="3666392"/>
            <a:ext cx="2349500" cy="3035300"/>
          </a:xfrm>
          <a:prstGeom prst="rect">
            <a:avLst/>
          </a:prstGeom>
        </p:spPr>
      </p:pic>
      <p:pic>
        <p:nvPicPr>
          <p:cNvPr id="7" name="Picture 6"/>
          <p:cNvPicPr>
            <a:picLocks noChangeAspect="1"/>
          </p:cNvPicPr>
          <p:nvPr/>
        </p:nvPicPr>
        <p:blipFill>
          <a:blip r:embed="rId4"/>
          <a:stretch>
            <a:fillRect/>
          </a:stretch>
        </p:blipFill>
        <p:spPr>
          <a:xfrm>
            <a:off x="6271847" y="161219"/>
            <a:ext cx="2696309" cy="3111473"/>
          </a:xfrm>
          <a:prstGeom prst="rect">
            <a:avLst/>
          </a:prstGeom>
        </p:spPr>
      </p:pic>
      <p:pic>
        <p:nvPicPr>
          <p:cNvPr id="8" name="Picture 7"/>
          <p:cNvPicPr>
            <a:picLocks noChangeAspect="1"/>
          </p:cNvPicPr>
          <p:nvPr/>
        </p:nvPicPr>
        <p:blipFill>
          <a:blip r:embed="rId5"/>
          <a:stretch>
            <a:fillRect/>
          </a:stretch>
        </p:blipFill>
        <p:spPr>
          <a:xfrm>
            <a:off x="6271847" y="3512037"/>
            <a:ext cx="2676770" cy="3345963"/>
          </a:xfrm>
          <a:prstGeom prst="rect">
            <a:avLst/>
          </a:prstGeom>
        </p:spPr>
      </p:pic>
      <p:sp>
        <p:nvSpPr>
          <p:cNvPr id="9" name="TextBox 8"/>
          <p:cNvSpPr txBox="1"/>
          <p:nvPr/>
        </p:nvSpPr>
        <p:spPr>
          <a:xfrm>
            <a:off x="3012225" y="152400"/>
            <a:ext cx="2774461" cy="6386364"/>
          </a:xfrm>
          <a:prstGeom prst="rect">
            <a:avLst/>
          </a:prstGeom>
          <a:noFill/>
        </p:spPr>
        <p:txBody>
          <a:bodyPr wrap="square" rtlCol="0">
            <a:spAutoFit/>
          </a:bodyPr>
          <a:lstStyle/>
          <a:p>
            <a:r>
              <a:rPr lang="en-US" sz="1700" i="1" dirty="0" smtClean="0">
                <a:latin typeface="Arial Black" pitchFamily="34" charset="0"/>
              </a:rPr>
              <a:t>3D Graphic Organizers</a:t>
            </a:r>
            <a:r>
              <a:rPr lang="en-US" sz="1700" dirty="0" smtClean="0">
                <a:latin typeface="Arial Black" pitchFamily="34" charset="0"/>
              </a:rPr>
              <a:t> by Daniel J. </a:t>
            </a:r>
            <a:r>
              <a:rPr lang="en-US" sz="1700" dirty="0" err="1" smtClean="0">
                <a:latin typeface="Arial Black" pitchFamily="34" charset="0"/>
              </a:rPr>
              <a:t>Barnekow</a:t>
            </a:r>
            <a:endParaRPr lang="en-US" sz="1700" dirty="0" smtClean="0">
              <a:latin typeface="Arial Black" pitchFamily="34" charset="0"/>
            </a:endParaRPr>
          </a:p>
          <a:p>
            <a:endParaRPr lang="en-US" sz="1700" dirty="0">
              <a:latin typeface="Arial Black" pitchFamily="34" charset="0"/>
            </a:endParaRPr>
          </a:p>
          <a:p>
            <a:r>
              <a:rPr lang="en-US" sz="1700" i="1" dirty="0" smtClean="0">
                <a:latin typeface="Arial Black" pitchFamily="34" charset="0"/>
              </a:rPr>
              <a:t>Library Research with Emergent Reader  </a:t>
            </a:r>
            <a:r>
              <a:rPr lang="en-US" sz="1700" dirty="0" smtClean="0">
                <a:latin typeface="Arial Black" pitchFamily="34" charset="0"/>
              </a:rPr>
              <a:t>by </a:t>
            </a:r>
          </a:p>
          <a:p>
            <a:r>
              <a:rPr lang="en-US" sz="1700" dirty="0" smtClean="0">
                <a:latin typeface="Arial Black" pitchFamily="34" charset="0"/>
              </a:rPr>
              <a:t>Christa </a:t>
            </a:r>
            <a:r>
              <a:rPr lang="en-US" sz="1700" dirty="0" err="1" smtClean="0">
                <a:latin typeface="Arial Black" pitchFamily="34" charset="0"/>
              </a:rPr>
              <a:t>Harker</a:t>
            </a:r>
            <a:r>
              <a:rPr lang="en-US" sz="1700" dirty="0" smtClean="0">
                <a:latin typeface="Arial Black" pitchFamily="34" charset="0"/>
              </a:rPr>
              <a:t> and </a:t>
            </a:r>
            <a:r>
              <a:rPr lang="en-US" sz="1700" dirty="0" err="1" smtClean="0">
                <a:latin typeface="Arial Black" pitchFamily="34" charset="0"/>
              </a:rPr>
              <a:t>Dorette</a:t>
            </a:r>
            <a:r>
              <a:rPr lang="en-US" sz="1700" dirty="0" smtClean="0">
                <a:latin typeface="Arial Black" pitchFamily="34" charset="0"/>
              </a:rPr>
              <a:t> </a:t>
            </a:r>
            <a:r>
              <a:rPr lang="en-US" sz="1700" dirty="0" err="1" smtClean="0">
                <a:latin typeface="Arial Black" pitchFamily="34" charset="0"/>
              </a:rPr>
              <a:t>Putonti</a:t>
            </a:r>
            <a:endParaRPr lang="en-US" sz="1700" dirty="0" smtClean="0">
              <a:latin typeface="Arial Black" pitchFamily="34" charset="0"/>
            </a:endParaRPr>
          </a:p>
          <a:p>
            <a:endParaRPr lang="en-US" sz="1700" dirty="0">
              <a:latin typeface="Arial Black" pitchFamily="34" charset="0"/>
            </a:endParaRPr>
          </a:p>
          <a:p>
            <a:r>
              <a:rPr lang="en-US" sz="1700" i="1" dirty="0" smtClean="0">
                <a:latin typeface="Arial Black" pitchFamily="34" charset="0"/>
              </a:rPr>
              <a:t>Mentor Texts:  </a:t>
            </a:r>
            <a:br>
              <a:rPr lang="en-US" sz="1700" i="1" dirty="0" smtClean="0">
                <a:latin typeface="Arial Black" pitchFamily="34" charset="0"/>
              </a:rPr>
            </a:br>
            <a:r>
              <a:rPr lang="en-US" sz="1700" i="1" dirty="0" smtClean="0">
                <a:latin typeface="Arial Black" pitchFamily="34" charset="0"/>
              </a:rPr>
              <a:t>Teaching Writing through </a:t>
            </a:r>
          </a:p>
          <a:p>
            <a:r>
              <a:rPr lang="en-US" sz="1700" i="1" dirty="0" smtClean="0">
                <a:latin typeface="Arial Black" pitchFamily="34" charset="0"/>
              </a:rPr>
              <a:t>Children’s Literature </a:t>
            </a:r>
          </a:p>
          <a:p>
            <a:r>
              <a:rPr lang="en-US" sz="1700" dirty="0" smtClean="0">
                <a:latin typeface="Arial Black" pitchFamily="34" charset="0"/>
              </a:rPr>
              <a:t>AND </a:t>
            </a:r>
            <a:r>
              <a:rPr lang="en-US" sz="1700" i="1" dirty="0" smtClean="0">
                <a:latin typeface="Arial Black" pitchFamily="34" charset="0"/>
              </a:rPr>
              <a:t> </a:t>
            </a:r>
          </a:p>
          <a:p>
            <a:r>
              <a:rPr lang="en-US" sz="1700" i="1" dirty="0" smtClean="0">
                <a:latin typeface="Arial Black" pitchFamily="34" charset="0"/>
              </a:rPr>
              <a:t>Mentor Texts:  Teaching Informational Writing through Children’s Literature  </a:t>
            </a:r>
            <a:r>
              <a:rPr lang="en-US" sz="1700" dirty="0" smtClean="0">
                <a:latin typeface="Arial Black" pitchFamily="34" charset="0"/>
              </a:rPr>
              <a:t>both by Lynne </a:t>
            </a:r>
          </a:p>
          <a:p>
            <a:r>
              <a:rPr lang="en-US" sz="1700" dirty="0" err="1" smtClean="0">
                <a:latin typeface="Arial Black" pitchFamily="34" charset="0"/>
              </a:rPr>
              <a:t>Dorfman</a:t>
            </a:r>
            <a:r>
              <a:rPr lang="en-US" sz="1700" dirty="0" smtClean="0">
                <a:latin typeface="Arial Black" pitchFamily="34" charset="0"/>
              </a:rPr>
              <a:t> and </a:t>
            </a:r>
          </a:p>
          <a:p>
            <a:r>
              <a:rPr lang="en-US" sz="1700" dirty="0" smtClean="0">
                <a:latin typeface="Arial Black" pitchFamily="34" charset="0"/>
              </a:rPr>
              <a:t>Rose </a:t>
            </a:r>
            <a:r>
              <a:rPr lang="en-US" sz="1700" dirty="0" err="1" smtClean="0">
                <a:latin typeface="Arial Black" pitchFamily="34" charset="0"/>
              </a:rPr>
              <a:t>Cappelli</a:t>
            </a:r>
            <a:endParaRPr lang="en-US" sz="1700" dirty="0" smtClean="0">
              <a:latin typeface="Arial Black" pitchFamily="34" charset="0"/>
            </a:endParaRPr>
          </a:p>
          <a:p>
            <a:endParaRPr lang="en-US" dirty="0" smtClean="0"/>
          </a:p>
        </p:txBody>
      </p:sp>
      <p:sp>
        <p:nvSpPr>
          <p:cNvPr id="2" name="Footer Placeholder 1"/>
          <p:cNvSpPr>
            <a:spLocks noGrp="1"/>
          </p:cNvSpPr>
          <p:nvPr>
            <p:ph type="ftr" sz="quarter" idx="11"/>
          </p:nvPr>
        </p:nvSpPr>
        <p:spPr>
          <a:xfrm>
            <a:off x="2672863" y="6356350"/>
            <a:ext cx="3598984" cy="365125"/>
          </a:xfrm>
        </p:spPr>
        <p:txBody>
          <a:bodyPr/>
          <a:lstStyle/>
          <a:p>
            <a:r>
              <a:rPr lang="en-US" sz="2000" dirty="0" smtClean="0">
                <a:solidFill>
                  <a:prstClr val="black">
                    <a:tint val="75000"/>
                  </a:prstClr>
                </a:solidFill>
                <a:latin typeface="Arial Black" pitchFamily="34" charset="0"/>
              </a:rPr>
              <a:t>Text us at 281-377-6671</a:t>
            </a:r>
            <a:endParaRPr lang="en-US" sz="2000" dirty="0">
              <a:solidFill>
                <a:prstClr val="black">
                  <a:tint val="75000"/>
                </a:prstClr>
              </a:solidFill>
              <a:latin typeface="Arial Black" pitchFamily="34" charset="0"/>
            </a:endParaRPr>
          </a:p>
        </p:txBody>
      </p:sp>
    </p:spTree>
    <p:extLst>
      <p:ext uri="{BB962C8B-B14F-4D97-AF65-F5344CB8AC3E}">
        <p14:creationId xmlns:p14="http://schemas.microsoft.com/office/powerpoint/2010/main" val="1909346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32" t="12973" r="29216" b="9039"/>
          <a:stretch/>
        </p:blipFill>
        <p:spPr bwMode="auto">
          <a:xfrm>
            <a:off x="16043" y="228600"/>
            <a:ext cx="9045145" cy="638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60031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latin typeface="Arial Black" pitchFamily="34" charset="0"/>
              </a:rPr>
              <a:t>Sprinkling magic into our study of fairy tales.</a:t>
            </a:r>
            <a:endParaRPr lang="en-US" dirty="0">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21079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257800"/>
            <a:ext cx="9144000" cy="1371600"/>
          </a:xfrm>
        </p:spPr>
        <p:txBody>
          <a:bodyPr>
            <a:normAutofit fontScale="90000"/>
          </a:bodyPr>
          <a:lstStyle/>
          <a:p>
            <a:r>
              <a:rPr lang="en-US" sz="3200" dirty="0" smtClean="0">
                <a:latin typeface="Arial Black" pitchFamily="34" charset="0"/>
              </a:rPr>
              <a:t>Virtu</a:t>
            </a:r>
            <a:r>
              <a:rPr lang="en-US" sz="3200" dirty="0" smtClean="0">
                <a:solidFill>
                  <a:schemeClr val="bg1"/>
                </a:solidFill>
                <a:latin typeface="Arial Black" pitchFamily="34" charset="0"/>
              </a:rPr>
              <a:t>al field trip to Center for Puppetry </a:t>
            </a:r>
            <a:r>
              <a:rPr lang="en-US" sz="3200" dirty="0" smtClean="0">
                <a:latin typeface="Arial Black" pitchFamily="34" charset="0"/>
              </a:rPr>
              <a:t>Arts</a:t>
            </a:r>
            <a:r>
              <a:rPr lang="en-US" sz="3200" dirty="0" smtClean="0">
                <a:solidFill>
                  <a:schemeClr val="bg1"/>
                </a:solidFill>
                <a:latin typeface="Arial Black" pitchFamily="34" charset="0"/>
              </a:rPr>
              <a:t> </a:t>
            </a:r>
            <a:r>
              <a:rPr lang="en-US" sz="3200" dirty="0" smtClean="0">
                <a:latin typeface="Arial Black" pitchFamily="34" charset="0"/>
              </a:rPr>
              <a:t>c</a:t>
            </a:r>
            <a:r>
              <a:rPr lang="en-US" sz="3200" dirty="0" smtClean="0">
                <a:solidFill>
                  <a:schemeClr val="bg1"/>
                </a:solidFill>
                <a:latin typeface="Arial Black" pitchFamily="34" charset="0"/>
              </a:rPr>
              <a:t>oncludes our study of folktales</a:t>
            </a:r>
            <a:r>
              <a:rPr lang="en-US" sz="3200" dirty="0" smtClean="0">
                <a:solidFill>
                  <a:schemeClr val="bg1"/>
                </a:solidFill>
                <a:latin typeface="Arial Black" pitchFamily="34" charset="0"/>
              </a:rPr>
              <a:t>.</a:t>
            </a:r>
            <a:br>
              <a:rPr lang="en-US" sz="3200" dirty="0" smtClean="0">
                <a:solidFill>
                  <a:schemeClr val="bg1"/>
                </a:solidFill>
                <a:latin typeface="Arial Black" pitchFamily="34" charset="0"/>
              </a:rPr>
            </a:br>
            <a:r>
              <a:rPr lang="en-US" sz="2800" dirty="0">
                <a:hlinkClick r:id="rId4"/>
              </a:rPr>
              <a:t>http://projects.twice.cc</a:t>
            </a:r>
            <a:r>
              <a:rPr lang="en-US" sz="2800" dirty="0" smtClean="0">
                <a:hlinkClick r:id="rId4"/>
              </a:rPr>
              <a:t>/</a:t>
            </a:r>
            <a:r>
              <a:rPr lang="en-US" sz="2800" dirty="0" smtClean="0"/>
              <a:t> and </a:t>
            </a:r>
            <a:r>
              <a:rPr lang="en-US" sz="2800" dirty="0">
                <a:hlinkClick r:id="rId5"/>
              </a:rPr>
              <a:t>http://www.cilc.org/</a:t>
            </a:r>
            <a:endParaRPr lang="en-US" sz="32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9636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257800"/>
            <a:ext cx="9144000" cy="1524000"/>
          </a:xfrm>
        </p:spPr>
        <p:txBody>
          <a:bodyPr>
            <a:noAutofit/>
          </a:bodyPr>
          <a:lstStyle/>
          <a:p>
            <a:r>
              <a:rPr lang="en-US" sz="3600" dirty="0" smtClean="0">
                <a:solidFill>
                  <a:srgbClr val="966254"/>
                </a:solidFill>
                <a:latin typeface="Arial Black" pitchFamily="34" charset="0"/>
              </a:rPr>
              <a:t>Making our own gingerbread man puppets so we can pass along this folktale to someone we love.</a:t>
            </a:r>
            <a:endParaRPr lang="en-US" sz="3600" dirty="0">
              <a:solidFill>
                <a:srgbClr val="966254"/>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26661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67400"/>
            <a:ext cx="8229600" cy="1143000"/>
          </a:xfrm>
        </p:spPr>
        <p:txBody>
          <a:bodyPr>
            <a:normAutofit/>
          </a:bodyPr>
          <a:lstStyle/>
          <a:p>
            <a:r>
              <a:rPr lang="en-US" sz="3600" dirty="0" smtClean="0">
                <a:solidFill>
                  <a:srgbClr val="FF0000"/>
                </a:solidFill>
                <a:latin typeface="Arial Black" pitchFamily="34" charset="0"/>
              </a:rPr>
              <a:t>“Gingerbread Man” worksheet</a:t>
            </a:r>
            <a:endParaRPr lang="en-US" sz="3600" dirty="0">
              <a:solidFill>
                <a:srgbClr val="FF0000"/>
              </a:solidFill>
              <a:latin typeface="Arial Black"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1613512"/>
              </p:ext>
            </p:extLst>
          </p:nvPr>
        </p:nvGraphicFramePr>
        <p:xfrm>
          <a:off x="457200" y="609600"/>
          <a:ext cx="8229600" cy="5454650"/>
        </p:xfrm>
        <a:graphic>
          <a:graphicData uri="http://schemas.openxmlformats.org/drawingml/2006/table">
            <a:tbl>
              <a:tblPr firstRow="1" firstCol="1" bandRow="1">
                <a:tableStyleId>{5C22544A-7EE6-4342-B048-85BDC9FD1C3A}</a:tableStyleId>
              </a:tblPr>
              <a:tblGrid>
                <a:gridCol w="2057400"/>
                <a:gridCol w="2057400"/>
                <a:gridCol w="2057400"/>
                <a:gridCol w="2057400"/>
              </a:tblGrid>
              <a:tr h="1219199">
                <a:tc>
                  <a:txBody>
                    <a:bodyPr/>
                    <a:lstStyle/>
                    <a:p>
                      <a:pPr marL="0" marR="0">
                        <a:lnSpc>
                          <a:spcPct val="115000"/>
                        </a:lnSpc>
                        <a:spcBef>
                          <a:spcPts val="0"/>
                        </a:spcBef>
                        <a:spcAft>
                          <a:spcPts val="0"/>
                        </a:spcAft>
                      </a:pPr>
                      <a:r>
                        <a:rPr lang="en-US" sz="1100" dirty="0">
                          <a:effectLst/>
                        </a:rPr>
                        <a:t> </a:t>
                      </a:r>
                    </a:p>
                    <a:p>
                      <a:pPr marL="0" marR="0" algn="ctr">
                        <a:lnSpc>
                          <a:spcPct val="115000"/>
                        </a:lnSpc>
                        <a:spcBef>
                          <a:spcPts val="0"/>
                        </a:spcBef>
                        <a:spcAft>
                          <a:spcPts val="0"/>
                        </a:spcAft>
                      </a:pPr>
                      <a:r>
                        <a:rPr lang="en-US" sz="2600" dirty="0">
                          <a:effectLst/>
                        </a:rPr>
                        <a:t>Story</a:t>
                      </a:r>
                      <a:endParaRPr lang="en-US" sz="1100" dirty="0">
                        <a:effectLst/>
                      </a:endParaRPr>
                    </a:p>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p>
                    <a:p>
                      <a:pPr marL="0" marR="0" algn="ctr">
                        <a:lnSpc>
                          <a:spcPct val="115000"/>
                        </a:lnSpc>
                        <a:spcBef>
                          <a:spcPts val="0"/>
                        </a:spcBef>
                        <a:spcAft>
                          <a:spcPts val="0"/>
                        </a:spcAft>
                      </a:pPr>
                      <a:r>
                        <a:rPr lang="en-US" sz="2200" dirty="0">
                          <a:effectLst/>
                        </a:rPr>
                        <a:t>Characters and Setting</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p>
                    <a:p>
                      <a:pPr marL="0" marR="0" algn="ctr">
                        <a:lnSpc>
                          <a:spcPct val="115000"/>
                        </a:lnSpc>
                        <a:spcBef>
                          <a:spcPts val="0"/>
                        </a:spcBef>
                        <a:spcAft>
                          <a:spcPts val="0"/>
                        </a:spcAft>
                      </a:pPr>
                      <a:r>
                        <a:rPr lang="en-US" sz="2200" dirty="0">
                          <a:effectLst/>
                        </a:rPr>
                        <a:t>Repeated Phrase</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p>
                    <a:p>
                      <a:pPr marL="0" marR="0" algn="ctr">
                        <a:lnSpc>
                          <a:spcPct val="115000"/>
                        </a:lnSpc>
                        <a:spcBef>
                          <a:spcPts val="0"/>
                        </a:spcBef>
                        <a:spcAft>
                          <a:spcPts val="0"/>
                        </a:spcAft>
                      </a:pPr>
                      <a:r>
                        <a:rPr lang="en-US" sz="2600" dirty="0">
                          <a:effectLst/>
                        </a:rPr>
                        <a:t>Ending</a:t>
                      </a:r>
                      <a:endParaRPr lang="en-US" sz="1100" dirty="0">
                        <a:effectLst/>
                        <a:latin typeface="Calibri"/>
                        <a:ea typeface="Calibri"/>
                        <a:cs typeface="Times New Roman"/>
                      </a:endParaRPr>
                    </a:p>
                  </a:txBody>
                  <a:tcPr marL="67456" marR="67456" marT="0" marB="0">
                    <a:solidFill>
                      <a:srgbClr val="A1BBDB"/>
                    </a:solidFill>
                  </a:tcPr>
                </a:tc>
              </a:tr>
              <a:tr h="1295400">
                <a:tc>
                  <a:txBody>
                    <a:bodyPr/>
                    <a:lstStyle/>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r>
              <a:tr h="1435101">
                <a:tc>
                  <a:txBody>
                    <a:bodyPr/>
                    <a:lstStyle/>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r>
              <a:tr h="1504950">
                <a:tc>
                  <a:txBody>
                    <a:bodyPr/>
                    <a:lstStyle/>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p>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7456" marR="67456" marT="0" marB="0">
                    <a:solidFill>
                      <a:srgbClr val="A1BBDB"/>
                    </a:solidFill>
                  </a:tcPr>
                </a:tc>
              </a:tr>
            </a:tbl>
          </a:graphicData>
        </a:graphic>
      </p:graphicFrame>
      <p:pic>
        <p:nvPicPr>
          <p:cNvPr id="205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905000"/>
            <a:ext cx="9334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3200400"/>
            <a:ext cx="133350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 y="4752975"/>
            <a:ext cx="1333500" cy="1038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57200" y="7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Name:  ________________________________________________________________  Class:  __________  Date:  ________________________</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457200" y="3163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63296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 carnival 11-2010 027.JPG"/>
          <p:cNvPicPr>
            <a:picLocks noChangeAspect="1"/>
          </p:cNvPicPr>
          <p:nvPr/>
        </p:nvPicPr>
        <p:blipFill>
          <a:blip r:embed="rId3"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600200"/>
          </a:xfrm>
        </p:spPr>
        <p:txBody>
          <a:bodyPr>
            <a:noAutofit/>
          </a:bodyPr>
          <a:lstStyle/>
          <a:p>
            <a:r>
              <a:rPr lang="en-US" sz="3600" dirty="0" smtClean="0">
                <a:latin typeface="Arial Black" pitchFamily="34" charset="0"/>
              </a:rPr>
              <a:t>Preparing stone soup with a </a:t>
            </a:r>
            <a:r>
              <a:rPr lang="en-US" sz="3600" dirty="0" smtClean="0">
                <a:solidFill>
                  <a:schemeClr val="bg1"/>
                </a:solidFill>
                <a:latin typeface="Arial Black" pitchFamily="34" charset="0"/>
              </a:rPr>
              <a:t>hun</a:t>
            </a:r>
            <a:r>
              <a:rPr lang="en-US" sz="3600" dirty="0" smtClean="0">
                <a:latin typeface="Arial Black" pitchFamily="34" charset="0"/>
              </a:rPr>
              <a:t>dred hungry second </a:t>
            </a:r>
            <a:r>
              <a:rPr lang="en-US" sz="3600" dirty="0" smtClean="0">
                <a:solidFill>
                  <a:schemeClr val="bg1"/>
                </a:solidFill>
                <a:latin typeface="Arial Black" pitchFamily="34" charset="0"/>
              </a:rPr>
              <a:t>grad</a:t>
            </a:r>
            <a:r>
              <a:rPr lang="en-US" sz="3600" dirty="0" smtClean="0">
                <a:latin typeface="Arial Black" pitchFamily="34" charset="0"/>
              </a:rPr>
              <a:t>ers.</a:t>
            </a:r>
            <a:endParaRPr lang="en-US" sz="3600" dirty="0">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 carnival 11-2010 029.jpg"/>
          <p:cNvPicPr>
            <a:picLocks noChangeAspect="1"/>
          </p:cNvPicPr>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152400"/>
            <a:ext cx="8229600" cy="1143000"/>
          </a:xfrm>
        </p:spPr>
        <p:txBody>
          <a:bodyPr>
            <a:normAutofit/>
          </a:bodyPr>
          <a:lstStyle/>
          <a:p>
            <a:r>
              <a:rPr lang="en-US" sz="3600" dirty="0" smtClean="0">
                <a:solidFill>
                  <a:srgbClr val="C00000"/>
                </a:solidFill>
                <a:latin typeface="Arial Black" pitchFamily="34" charset="0"/>
              </a:rPr>
              <a:t>The teachers added the stones.</a:t>
            </a:r>
            <a:endParaRPr lang="en-US" sz="3600" dirty="0">
              <a:solidFill>
                <a:srgbClr val="C00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TextBox 4"/>
          <p:cNvSpPr txBox="1"/>
          <p:nvPr/>
        </p:nvSpPr>
        <p:spPr>
          <a:xfrm>
            <a:off x="990600" y="5867400"/>
            <a:ext cx="7543800" cy="1077218"/>
          </a:xfrm>
          <a:prstGeom prst="rect">
            <a:avLst/>
          </a:prstGeom>
          <a:noFill/>
        </p:spPr>
        <p:txBody>
          <a:bodyPr wrap="square" rtlCol="0">
            <a:spAutoFit/>
          </a:bodyPr>
          <a:lstStyle/>
          <a:p>
            <a:r>
              <a:rPr lang="en-US" sz="3200" dirty="0">
                <a:solidFill>
                  <a:schemeClr val="bg1"/>
                </a:solidFill>
                <a:latin typeface="Arial Black" pitchFamily="34" charset="0"/>
              </a:rPr>
              <a:t>Everyone added an ingredient</a:t>
            </a:r>
            <a:r>
              <a:rPr lang="en-US" sz="3200" dirty="0" smtClean="0">
                <a:solidFill>
                  <a:schemeClr val="bg1"/>
                </a:solidFill>
                <a:latin typeface="Arial Black" pitchFamily="34" charset="0"/>
              </a:rPr>
              <a:t>. Our dad even got into the action.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 carnival 11-2010 047.jpg"/>
          <p:cNvPicPr>
            <a:picLocks noChangeAspect="1"/>
          </p:cNvPicPr>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228600"/>
            <a:ext cx="8229600" cy="1143000"/>
          </a:xfrm>
        </p:spPr>
        <p:txBody>
          <a:bodyPr>
            <a:normAutofit/>
          </a:bodyPr>
          <a:lstStyle/>
          <a:p>
            <a:r>
              <a:rPr lang="en-US" sz="3600" dirty="0" smtClean="0">
                <a:solidFill>
                  <a:schemeClr val="accent1">
                    <a:lumMod val="75000"/>
                  </a:schemeClr>
                </a:solidFill>
                <a:latin typeface="Arial Black" pitchFamily="34" charset="0"/>
              </a:rPr>
              <a:t>We are really great cooks!</a:t>
            </a:r>
            <a:endParaRPr lang="en-US" sz="3600" dirty="0">
              <a:solidFill>
                <a:schemeClr val="accent1">
                  <a:lumMod val="75000"/>
                </a:schemeClr>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DE1F10"/>
                </a:solidFill>
                <a:latin typeface="Arial Black" pitchFamily="34" charset="0"/>
              </a:rPr>
              <a:t>Stone Soup Venn Diagram</a:t>
            </a:r>
            <a:endParaRPr lang="en-US" sz="3600" dirty="0">
              <a:solidFill>
                <a:srgbClr val="DE1F10"/>
              </a:solidFill>
              <a:latin typeface="Arial Black" pitchFamily="34"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38" y="1352550"/>
            <a:ext cx="862012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684481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105400"/>
            <a:ext cx="9144000" cy="1752600"/>
          </a:xfrm>
        </p:spPr>
        <p:txBody>
          <a:bodyPr>
            <a:normAutofit/>
          </a:bodyPr>
          <a:lstStyle/>
          <a:p>
            <a:r>
              <a:rPr lang="en-US" sz="3600" dirty="0" smtClean="0">
                <a:solidFill>
                  <a:srgbClr val="D16309"/>
                </a:solidFill>
                <a:latin typeface="Arial Black" pitchFamily="34" charset="0"/>
              </a:rPr>
              <a:t>Understanding Dewey by sorting objects to represent the classification system.</a:t>
            </a:r>
            <a:endParaRPr lang="en-US" sz="3600" dirty="0">
              <a:solidFill>
                <a:srgbClr val="D16309"/>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958394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5715000"/>
            <a:ext cx="8229600" cy="1143000"/>
          </a:xfrm>
        </p:spPr>
        <p:txBody>
          <a:bodyPr>
            <a:normAutofit fontScale="90000"/>
          </a:bodyPr>
          <a:lstStyle/>
          <a:p>
            <a:r>
              <a:rPr lang="en-US" sz="3600" dirty="0" smtClean="0">
                <a:solidFill>
                  <a:schemeClr val="bg1">
                    <a:lumMod val="75000"/>
                  </a:schemeClr>
                </a:solidFill>
                <a:latin typeface="Arial Black" pitchFamily="34" charset="0"/>
              </a:rPr>
              <a:t>Making origami diapers for ‘Books are </a:t>
            </a:r>
            <a:r>
              <a:rPr lang="en-US" sz="3600" dirty="0">
                <a:solidFill>
                  <a:schemeClr val="bg1">
                    <a:lumMod val="75000"/>
                  </a:schemeClr>
                </a:solidFill>
                <a:latin typeface="Arial Black" pitchFamily="34" charset="0"/>
              </a:rPr>
              <a:t>L</a:t>
            </a:r>
            <a:r>
              <a:rPr lang="en-US" sz="3600" dirty="0" smtClean="0">
                <a:solidFill>
                  <a:schemeClr val="bg1">
                    <a:lumMod val="75000"/>
                  </a:schemeClr>
                </a:solidFill>
                <a:latin typeface="Arial Black" pitchFamily="34" charset="0"/>
              </a:rPr>
              <a:t>ike Babies’ library orientation.</a:t>
            </a:r>
            <a:endParaRPr lang="en-US" sz="3600" dirty="0">
              <a:solidFill>
                <a:schemeClr val="bg1">
                  <a:lumMod val="75000"/>
                </a:schemeClr>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320116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rgbClr val="BF8F09"/>
                </a:solidFill>
                <a:latin typeface="Arial Black" pitchFamily="34" charset="0"/>
              </a:rPr>
              <a:t>Then practicing Dewey with books!</a:t>
            </a:r>
            <a:endParaRPr lang="en-US" dirty="0">
              <a:solidFill>
                <a:srgbClr val="BF8F09"/>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056936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3831" y="457200"/>
            <a:ext cx="4311769" cy="923330"/>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Pumpkin Jack</a:t>
            </a:r>
            <a:endPar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6" name="TextBox 5"/>
          <p:cNvSpPr txBox="1"/>
          <p:nvPr/>
        </p:nvSpPr>
        <p:spPr>
          <a:xfrm>
            <a:off x="685800" y="1633478"/>
            <a:ext cx="3810000" cy="286232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During what season do we buy pumpkins and carve them into jack-o-lanterns?  Circle your answer.</a:t>
            </a:r>
          </a:p>
          <a:p>
            <a:r>
              <a:rPr lang="en-US" b="1" dirty="0" smtClean="0">
                <a:solidFill>
                  <a:prstClr val="black"/>
                </a:solidFill>
                <a:latin typeface="Arial" pitchFamily="34" charset="0"/>
                <a:cs typeface="Arial" pitchFamily="34" charset="0"/>
              </a:rPr>
              <a:t>Fall</a:t>
            </a:r>
          </a:p>
          <a:p>
            <a:endParaRPr lang="en-US" dirty="0">
              <a:solidFill>
                <a:prstClr val="black"/>
              </a:solidFill>
              <a:latin typeface="Arial" pitchFamily="34" charset="0"/>
              <a:cs typeface="Arial" pitchFamily="34" charset="0"/>
            </a:endParaRPr>
          </a:p>
          <a:p>
            <a:r>
              <a:rPr lang="en-US" b="1" dirty="0" smtClean="0">
                <a:solidFill>
                  <a:prstClr val="black"/>
                </a:solidFill>
                <a:latin typeface="Arial" pitchFamily="34" charset="0"/>
                <a:cs typeface="Arial" pitchFamily="34" charset="0"/>
              </a:rPr>
              <a:t>Winter</a:t>
            </a:r>
          </a:p>
          <a:p>
            <a:endParaRPr lang="en-US" b="1" dirty="0">
              <a:solidFill>
                <a:prstClr val="black"/>
              </a:solidFill>
              <a:latin typeface="Arial" pitchFamily="34" charset="0"/>
              <a:cs typeface="Arial" pitchFamily="34" charset="0"/>
            </a:endParaRPr>
          </a:p>
          <a:p>
            <a:r>
              <a:rPr lang="en-US" b="1" dirty="0" smtClean="0">
                <a:solidFill>
                  <a:prstClr val="black"/>
                </a:solidFill>
                <a:latin typeface="Arial" pitchFamily="34" charset="0"/>
                <a:cs typeface="Arial" pitchFamily="34" charset="0"/>
              </a:rPr>
              <a:t>Spring</a:t>
            </a:r>
          </a:p>
          <a:p>
            <a:endParaRPr lang="en-US" dirty="0">
              <a:solidFill>
                <a:prstClr val="black"/>
              </a:solidFill>
              <a:latin typeface="Arial" pitchFamily="34" charset="0"/>
              <a:cs typeface="Arial" pitchFamily="34" charset="0"/>
            </a:endParaRPr>
          </a:p>
          <a:p>
            <a:r>
              <a:rPr lang="en-US" b="1" dirty="0" smtClean="0">
                <a:solidFill>
                  <a:prstClr val="black"/>
                </a:solidFill>
                <a:latin typeface="Arial" pitchFamily="34" charset="0"/>
                <a:cs typeface="Arial" pitchFamily="34" charset="0"/>
              </a:rPr>
              <a:t>Summer</a:t>
            </a:r>
            <a:endParaRPr lang="en-US" b="1" dirty="0">
              <a:solidFill>
                <a:prstClr val="black"/>
              </a:solidFill>
              <a:latin typeface="Arial" pitchFamily="34" charset="0"/>
              <a:cs typeface="Arial" pitchFamily="34" charset="0"/>
            </a:endParaRPr>
          </a:p>
        </p:txBody>
      </p:sp>
      <p:sp>
        <p:nvSpPr>
          <p:cNvPr id="7" name="TextBox 6"/>
          <p:cNvSpPr txBox="1"/>
          <p:nvPr/>
        </p:nvSpPr>
        <p:spPr>
          <a:xfrm>
            <a:off x="5181600" y="1524000"/>
            <a:ext cx="3886200" cy="1754326"/>
          </a:xfrm>
          <a:prstGeom prst="rect">
            <a:avLst/>
          </a:prstGeom>
          <a:noFill/>
        </p:spPr>
        <p:txBody>
          <a:bodyPr wrap="square" rtlCol="0">
            <a:spAutoFit/>
          </a:bodyPr>
          <a:lstStyle/>
          <a:p>
            <a:endParaRPr lang="en-US" dirty="0" smtClean="0">
              <a:solidFill>
                <a:prstClr val="black"/>
              </a:solidFill>
              <a:latin typeface="Arial" pitchFamily="34" charset="0"/>
              <a:cs typeface="Arial" pitchFamily="34" charset="0"/>
            </a:endParaRPr>
          </a:p>
          <a:p>
            <a:r>
              <a:rPr lang="en-US" dirty="0" smtClean="0">
                <a:solidFill>
                  <a:prstClr val="black"/>
                </a:solidFill>
                <a:latin typeface="Arial" pitchFamily="34" charset="0"/>
                <a:cs typeface="Arial" pitchFamily="34" charset="0"/>
              </a:rPr>
              <a:t>When Tim’s jack-o-lantern begins to rot, he puts it in the garden with the dead plants.  Draw a picture of how the jack-o-lantern looks once it starts rotting.  </a:t>
            </a:r>
            <a:endParaRPr lang="en-US" dirty="0">
              <a:solidFill>
                <a:prstClr val="black"/>
              </a:solidFill>
              <a:latin typeface="Arial" pitchFamily="34" charset="0"/>
              <a:cs typeface="Arial" pitchFamily="34" charset="0"/>
            </a:endParaRPr>
          </a:p>
        </p:txBody>
      </p:sp>
      <p:sp>
        <p:nvSpPr>
          <p:cNvPr id="8" name="Bevel 7"/>
          <p:cNvSpPr/>
          <p:nvPr/>
        </p:nvSpPr>
        <p:spPr>
          <a:xfrm>
            <a:off x="5105400" y="3429000"/>
            <a:ext cx="3810000" cy="3048000"/>
          </a:xfrm>
          <a:prstGeom prst="bevel">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1028" name="Picture 4" descr="C:\Documents and Settings\librarian\Local Settings\Temporary Internet Files\Content.IE5\RYBNHPTG\MPj04384060000[1].jpg"/>
          <p:cNvPicPr>
            <a:picLocks noChangeAspect="1" noChangeArrowheads="1"/>
          </p:cNvPicPr>
          <p:nvPr/>
        </p:nvPicPr>
        <p:blipFill>
          <a:blip r:embed="rId3" cstate="print"/>
          <a:srcRect/>
          <a:stretch>
            <a:fillRect/>
          </a:stretch>
        </p:blipFill>
        <p:spPr bwMode="auto">
          <a:xfrm>
            <a:off x="3211481" y="3048000"/>
            <a:ext cx="1208119" cy="1155192"/>
          </a:xfrm>
          <a:prstGeom prst="rect">
            <a:avLst/>
          </a:prstGeom>
          <a:noFill/>
        </p:spPr>
      </p:pic>
      <p:sp>
        <p:nvSpPr>
          <p:cNvPr id="15" name="TextBox 14"/>
          <p:cNvSpPr txBox="1"/>
          <p:nvPr/>
        </p:nvSpPr>
        <p:spPr>
          <a:xfrm>
            <a:off x="685800" y="4419600"/>
            <a:ext cx="3886200" cy="2339102"/>
          </a:xfrm>
          <a:prstGeom prst="rect">
            <a:avLst/>
          </a:prstGeom>
          <a:noFill/>
          <a:effectLst>
            <a:glow rad="63500">
              <a:schemeClr val="accent5">
                <a:satMod val="175000"/>
                <a:alpha val="40000"/>
              </a:schemeClr>
            </a:glow>
          </a:effectLst>
        </p:spPr>
        <p:txBody>
          <a:bodyPr wrap="square" rtlCol="0">
            <a:spAutoFit/>
          </a:bodyPr>
          <a:lstStyle/>
          <a:p>
            <a:r>
              <a:rPr lang="en-US" b="1" u="sng" dirty="0" smtClean="0">
                <a:solidFill>
                  <a:prstClr val="black"/>
                </a:solidFill>
                <a:latin typeface="Arial" pitchFamily="34" charset="0"/>
                <a:cs typeface="Arial" pitchFamily="34" charset="0"/>
              </a:rPr>
              <a:t>Underline</a:t>
            </a:r>
            <a:r>
              <a:rPr lang="en-US" dirty="0" smtClean="0">
                <a:solidFill>
                  <a:prstClr val="black"/>
                </a:solidFill>
                <a:latin typeface="Arial" pitchFamily="34" charset="0"/>
                <a:cs typeface="Arial" pitchFamily="34" charset="0"/>
              </a:rPr>
              <a:t> the words that describe how the jack-o-lantern looked when it started to rot.</a:t>
            </a:r>
          </a:p>
          <a:p>
            <a:endParaRPr lang="en-US" dirty="0">
              <a:solidFill>
                <a:prstClr val="black"/>
              </a:solidFill>
            </a:endParaRPr>
          </a:p>
          <a:p>
            <a:pPr algn="ctr"/>
            <a:r>
              <a:rPr lang="en-US" dirty="0" smtClean="0">
                <a:solidFill>
                  <a:prstClr val="black">
                    <a:lumMod val="75000"/>
                    <a:lumOff val="25000"/>
                  </a:prstClr>
                </a:solidFill>
                <a:effectLst>
                  <a:outerShdw blurRad="38100" dist="38100" dir="2700000" algn="tl">
                    <a:srgbClr val="000000">
                      <a:alpha val="43137"/>
                    </a:srgbClr>
                  </a:outerShdw>
                </a:effectLst>
                <a:latin typeface="Castellar" pitchFamily="18" charset="0"/>
              </a:rPr>
              <a:t>Faded</a:t>
            </a:r>
            <a:r>
              <a:rPr lang="en-US" dirty="0" smtClean="0">
                <a:solidFill>
                  <a:srgbClr val="929292"/>
                </a:solidFill>
                <a:latin typeface="Castellar" pitchFamily="18" charset="0"/>
              </a:rPr>
              <a:t> </a:t>
            </a:r>
            <a:r>
              <a:rPr lang="en-US" dirty="0" smtClean="0">
                <a:solidFill>
                  <a:prstClr val="black"/>
                </a:solidFill>
              </a:rPr>
              <a:t>   </a:t>
            </a:r>
            <a:r>
              <a:rPr lang="en-US" b="1" dirty="0" smtClean="0">
                <a:solidFill>
                  <a:prstClr val="black"/>
                </a:solidFill>
                <a:latin typeface="Bradley Hand ITC" pitchFamily="66" charset="0"/>
              </a:rPr>
              <a:t>Crumpled</a:t>
            </a:r>
            <a:r>
              <a:rPr lang="en-US" dirty="0" smtClean="0">
                <a:solidFill>
                  <a:prstClr val="black"/>
                </a:solidFill>
                <a:latin typeface="Bradley Hand ITC" pitchFamily="66" charset="0"/>
              </a:rPr>
              <a:t> </a:t>
            </a:r>
            <a:r>
              <a:rPr lang="en-US" dirty="0" smtClean="0">
                <a:solidFill>
                  <a:prstClr val="black"/>
                </a:solidFill>
              </a:rPr>
              <a:t> </a:t>
            </a:r>
            <a:r>
              <a:rPr lang="en-US" dirty="0" smtClean="0">
                <a:solidFill>
                  <a:prstClr val="black"/>
                </a:solidFill>
                <a:latin typeface="Bauhaus 93" pitchFamily="82" charset="0"/>
              </a:rPr>
              <a:t> Round   </a:t>
            </a:r>
          </a:p>
          <a:p>
            <a:pPr algn="ctr"/>
            <a:r>
              <a:rPr lang="en-US" sz="2000" dirty="0" smtClean="0">
                <a:solidFill>
                  <a:prstClr val="black"/>
                </a:solidFill>
                <a:latin typeface="Gill Sans MT Ext Condensed Bold" pitchFamily="34" charset="0"/>
              </a:rPr>
              <a:t>Flat </a:t>
            </a:r>
            <a:r>
              <a:rPr lang="en-US" dirty="0" smtClean="0">
                <a:solidFill>
                  <a:prstClr val="black"/>
                </a:solidFill>
                <a:latin typeface="Gill Sans MT Ext Condensed Bold" pitchFamily="34" charset="0"/>
              </a:rPr>
              <a:t>         </a:t>
            </a:r>
            <a:r>
              <a:rPr lang="en-US" dirty="0" smtClean="0">
                <a:solidFill>
                  <a:prstClr val="black"/>
                </a:solidFill>
                <a:latin typeface="Algerian" pitchFamily="82" charset="0"/>
              </a:rPr>
              <a:t>Wrinkled</a:t>
            </a:r>
            <a:r>
              <a:rPr lang="en-US" dirty="0" smtClean="0">
                <a:solidFill>
                  <a:prstClr val="black"/>
                </a:solidFill>
              </a:rPr>
              <a:t>       </a:t>
            </a:r>
            <a:r>
              <a:rPr lang="en-US" dirty="0" smtClean="0">
                <a:solidFill>
                  <a:prstClr val="black"/>
                </a:solidFill>
                <a:latin typeface="Wide Latin" pitchFamily="18" charset="0"/>
              </a:rPr>
              <a:t>Fat   </a:t>
            </a:r>
          </a:p>
          <a:p>
            <a:pPr algn="ctr"/>
            <a:r>
              <a:rPr lang="en-US" dirty="0" smtClean="0">
                <a:solidFill>
                  <a:srgbClr val="E4580A"/>
                </a:solidFill>
              </a:rPr>
              <a:t>Bright Orange   </a:t>
            </a:r>
            <a:r>
              <a:rPr lang="en-US" b="1" dirty="0" smtClean="0">
                <a:solidFill>
                  <a:srgbClr val="A06D46"/>
                </a:solidFill>
              </a:rPr>
              <a:t>Brown</a:t>
            </a:r>
          </a:p>
          <a:p>
            <a:pPr algn="ctr"/>
            <a:r>
              <a:rPr lang="en-US" b="1" dirty="0" smtClean="0">
                <a:solidFill>
                  <a:prstClr val="white">
                    <a:lumMod val="65000"/>
                  </a:prstClr>
                </a:solidFill>
              </a:rPr>
              <a:t>Gray </a:t>
            </a:r>
            <a:r>
              <a:rPr lang="en-US" b="1" dirty="0" smtClean="0">
                <a:solidFill>
                  <a:prstClr val="black"/>
                </a:solidFill>
              </a:rPr>
              <a:t> </a:t>
            </a:r>
            <a:endParaRPr lang="en-US" b="1" dirty="0">
              <a:solidFill>
                <a:prstClr val="black"/>
              </a:solidFill>
            </a:endParaRPr>
          </a:p>
        </p:txBody>
      </p:sp>
      <p:pic>
        <p:nvPicPr>
          <p:cNvPr id="1029" name="Picture 5" descr="C:\Documents and Settings\librarian\Local Settings\Temporary Internet Files\Content.IE5\CCYP3K1N\MCj04362030000[1].png"/>
          <p:cNvPicPr>
            <a:picLocks noChangeAspect="1" noChangeArrowheads="1"/>
          </p:cNvPicPr>
          <p:nvPr/>
        </p:nvPicPr>
        <p:blipFill>
          <a:blip r:embed="rId4" cstate="print"/>
          <a:srcRect/>
          <a:stretch>
            <a:fillRect/>
          </a:stretch>
        </p:blipFill>
        <p:spPr bwMode="auto">
          <a:xfrm>
            <a:off x="6934200" y="0"/>
            <a:ext cx="1600200" cy="1828572"/>
          </a:xfrm>
          <a:prstGeom prst="rect">
            <a:avLst/>
          </a:prstGeom>
          <a:noFill/>
        </p:spPr>
      </p:pic>
      <p:pic>
        <p:nvPicPr>
          <p:cNvPr id="12" name="Picture 3" descr="C:\Program Files\Microsoft Office\MEDIA\CAGCAT10\j0298897.wmf"/>
          <p:cNvPicPr>
            <a:picLocks noChangeAspect="1" noChangeArrowheads="1"/>
          </p:cNvPicPr>
          <p:nvPr/>
        </p:nvPicPr>
        <p:blipFill>
          <a:blip r:embed="rId5" cstate="print"/>
          <a:srcRect/>
          <a:stretch>
            <a:fillRect/>
          </a:stretch>
        </p:blipFill>
        <p:spPr bwMode="auto">
          <a:xfrm rot="716974">
            <a:off x="3997904" y="6027936"/>
            <a:ext cx="895604" cy="668388"/>
          </a:xfrm>
          <a:prstGeom prst="rect">
            <a:avLst/>
          </a:prstGeom>
          <a:noFill/>
        </p:spPr>
      </p:pic>
      <p:pic>
        <p:nvPicPr>
          <p:cNvPr id="18" name="Picture 3" descr="C:\Program Files\Microsoft Office\MEDIA\CAGCAT10\j0298897.wmf"/>
          <p:cNvPicPr>
            <a:picLocks noChangeAspect="1" noChangeArrowheads="1"/>
          </p:cNvPicPr>
          <p:nvPr/>
        </p:nvPicPr>
        <p:blipFill>
          <a:blip r:embed="rId5" cstate="print"/>
          <a:srcRect/>
          <a:stretch>
            <a:fillRect/>
          </a:stretch>
        </p:blipFill>
        <p:spPr bwMode="auto">
          <a:xfrm rot="716974">
            <a:off x="211892" y="5952876"/>
            <a:ext cx="895604" cy="668388"/>
          </a:xfrm>
          <a:prstGeom prst="rect">
            <a:avLst/>
          </a:prstGeom>
          <a:noFill/>
        </p:spPr>
      </p:pic>
      <p:pic>
        <p:nvPicPr>
          <p:cNvPr id="19" name="Picture 5" descr="C:\Documents and Settings\librarian\Local Settings\Temporary Internet Files\Content.IE5\CCYP3K1N\MCj04362030000[1].png"/>
          <p:cNvPicPr>
            <a:picLocks noChangeAspect="1" noChangeArrowheads="1"/>
          </p:cNvPicPr>
          <p:nvPr/>
        </p:nvPicPr>
        <p:blipFill>
          <a:blip r:embed="rId4" cstate="print"/>
          <a:srcRect/>
          <a:stretch>
            <a:fillRect/>
          </a:stretch>
        </p:blipFill>
        <p:spPr bwMode="auto">
          <a:xfrm>
            <a:off x="533400" y="0"/>
            <a:ext cx="1600200" cy="1828572"/>
          </a:xfrm>
          <a:prstGeom prst="rect">
            <a:avLst/>
          </a:prstGeom>
          <a:noFill/>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09637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69639" r="49285"/>
          <a:stretch>
            <a:fillRect/>
          </a:stretch>
        </p:blipFill>
        <p:spPr bwMode="auto">
          <a:xfrm flipH="1">
            <a:off x="6477000" y="4574803"/>
            <a:ext cx="2564867" cy="2204885"/>
          </a:xfrm>
          <a:prstGeom prst="rect">
            <a:avLst/>
          </a:prstGeom>
          <a:noFill/>
          <a:ln w="19050">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rot="5400000">
            <a:off x="5955888" y="-1007808"/>
            <a:ext cx="1752600" cy="4038600"/>
          </a:xfrm>
          <a:prstGeom prst="rect">
            <a:avLst/>
          </a:prstGeom>
          <a:noFill/>
          <a:ln w="9525">
            <a:noFill/>
            <a:miter lim="800000"/>
            <a:headEnd/>
            <a:tailEnd/>
          </a:ln>
        </p:spPr>
      </p:pic>
      <p:sp>
        <p:nvSpPr>
          <p:cNvPr id="4" name="TextBox 3"/>
          <p:cNvSpPr txBox="1"/>
          <p:nvPr/>
        </p:nvSpPr>
        <p:spPr>
          <a:xfrm>
            <a:off x="533400" y="381000"/>
            <a:ext cx="3810000" cy="2031325"/>
          </a:xfrm>
          <a:prstGeom prst="rect">
            <a:avLst/>
          </a:prstGeom>
          <a:noFill/>
          <a:ln w="22225" cmpd="tri">
            <a:solidFill>
              <a:schemeClr val="tx1"/>
            </a:solidFill>
            <a:bevel/>
          </a:ln>
        </p:spPr>
        <p:txBody>
          <a:bodyPr wrap="square" rtlCol="0">
            <a:spAutoFit/>
          </a:bodyPr>
          <a:lstStyle/>
          <a:p>
            <a:r>
              <a:rPr lang="en-US" dirty="0" smtClean="0">
                <a:solidFill>
                  <a:prstClr val="black"/>
                </a:solidFill>
                <a:latin typeface="Arial" pitchFamily="34" charset="0"/>
                <a:cs typeface="Arial" pitchFamily="34" charset="0"/>
              </a:rPr>
              <a:t>When the snow melted and winter was over, what did Tim find where his pumpkin had once been? </a:t>
            </a: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p:txBody>
      </p:sp>
      <p:sp>
        <p:nvSpPr>
          <p:cNvPr id="5" name="TextBox 4"/>
          <p:cNvSpPr txBox="1"/>
          <p:nvPr/>
        </p:nvSpPr>
        <p:spPr>
          <a:xfrm>
            <a:off x="457200" y="3614678"/>
            <a:ext cx="3886200" cy="2862322"/>
          </a:xfrm>
          <a:prstGeom prst="rect">
            <a:avLst/>
          </a:prstGeom>
          <a:noFill/>
          <a:ln w="41275" cmpd="sng">
            <a:solidFill>
              <a:srgbClr val="31BD42"/>
            </a:solidFill>
            <a:prstDash val="dashDot"/>
          </a:ln>
        </p:spPr>
        <p:txBody>
          <a:bodyPr wrap="square" rtlCol="0">
            <a:spAutoFit/>
          </a:bodyPr>
          <a:lstStyle/>
          <a:p>
            <a:r>
              <a:rPr lang="en-US" dirty="0" smtClean="0">
                <a:solidFill>
                  <a:prstClr val="black"/>
                </a:solidFill>
                <a:latin typeface="Arial" pitchFamily="34" charset="0"/>
                <a:cs typeface="Arial" pitchFamily="34" charset="0"/>
              </a:rPr>
              <a:t>In the spring as it got warmer, what did Tim find where Jack had been.  Draw a picture in this box.</a:t>
            </a: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8" name="TextBox 7"/>
          <p:cNvSpPr txBox="1"/>
          <p:nvPr/>
        </p:nvSpPr>
        <p:spPr>
          <a:xfrm>
            <a:off x="4953000" y="2057400"/>
            <a:ext cx="4038600" cy="369332"/>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Pumpkins grow on a _____________.</a:t>
            </a:r>
            <a:endParaRPr lang="en-US" dirty="0">
              <a:solidFill>
                <a:prstClr val="black"/>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l="59167" t="68265" r="8426" b="7853"/>
          <a:stretch>
            <a:fillRect/>
          </a:stretch>
        </p:blipFill>
        <p:spPr bwMode="auto">
          <a:xfrm>
            <a:off x="4648200" y="2667000"/>
            <a:ext cx="2286000" cy="1835614"/>
          </a:xfrm>
          <a:prstGeom prst="rect">
            <a:avLst/>
          </a:prstGeom>
          <a:noFill/>
          <a:ln w="9525">
            <a:noFill/>
            <a:miter lim="800000"/>
            <a:headEnd/>
            <a:tailEnd/>
          </a:ln>
        </p:spPr>
      </p:pic>
      <p:sp>
        <p:nvSpPr>
          <p:cNvPr id="9" name="TextBox 8"/>
          <p:cNvSpPr txBox="1"/>
          <p:nvPr/>
        </p:nvSpPr>
        <p:spPr>
          <a:xfrm>
            <a:off x="6629400" y="2895600"/>
            <a:ext cx="2133600" cy="646331"/>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Color the pumpkin flower yellow.</a:t>
            </a:r>
            <a:endParaRPr lang="en-US" dirty="0">
              <a:solidFill>
                <a:prstClr val="black"/>
              </a:solidFill>
              <a:latin typeface="Arial" pitchFamily="34" charset="0"/>
              <a:cs typeface="Arial" pitchFamily="34" charset="0"/>
            </a:endParaRPr>
          </a:p>
        </p:txBody>
      </p:sp>
      <p:sp>
        <p:nvSpPr>
          <p:cNvPr id="10" name="TextBox 9"/>
          <p:cNvSpPr txBox="1"/>
          <p:nvPr/>
        </p:nvSpPr>
        <p:spPr>
          <a:xfrm>
            <a:off x="4876800" y="4743271"/>
            <a:ext cx="2438400" cy="1200329"/>
          </a:xfrm>
          <a:prstGeom prst="rect">
            <a:avLst/>
          </a:prstGeom>
          <a:noFill/>
        </p:spPr>
        <p:txBody>
          <a:bodyPr wrap="square" rtlCol="0">
            <a:spAutoFit/>
          </a:bodyPr>
          <a:lstStyle/>
          <a:p>
            <a:r>
              <a:rPr lang="en-US" dirty="0" smtClean="0">
                <a:solidFill>
                  <a:prstClr val="black"/>
                </a:solidFill>
                <a:latin typeface="Arial" pitchFamily="34" charset="0"/>
                <a:cs typeface="Arial" pitchFamily="34" charset="0"/>
              </a:rPr>
              <a:t>Color the new pumpkin green and</a:t>
            </a:r>
          </a:p>
          <a:p>
            <a:r>
              <a:rPr lang="en-US" dirty="0" smtClean="0">
                <a:solidFill>
                  <a:prstClr val="black"/>
                </a:solidFill>
                <a:latin typeface="Arial" pitchFamily="34" charset="0"/>
                <a:cs typeface="Arial" pitchFamily="34" charset="0"/>
              </a:rPr>
              <a:t>the flower yellow.</a:t>
            </a:r>
          </a:p>
          <a:p>
            <a:endParaRPr lang="en-US" dirty="0">
              <a:solidFill>
                <a:prstClr val="black"/>
              </a:solidFill>
            </a:endParaRPr>
          </a:p>
        </p:txBody>
      </p:sp>
      <p:sp>
        <p:nvSpPr>
          <p:cNvPr id="2" name="Rectangle 1"/>
          <p:cNvSpPr/>
          <p:nvPr/>
        </p:nvSpPr>
        <p:spPr>
          <a:xfrm>
            <a:off x="7467600" y="6019800"/>
            <a:ext cx="1383888"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126683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257800"/>
            <a:ext cx="9144000" cy="1600200"/>
          </a:xfrm>
        </p:spPr>
        <p:txBody>
          <a:bodyPr>
            <a:noAutofit/>
          </a:bodyPr>
          <a:lstStyle/>
          <a:p>
            <a:r>
              <a:rPr lang="en-US" sz="3600" dirty="0" err="1" smtClean="0">
                <a:solidFill>
                  <a:srgbClr val="EC300A"/>
                </a:solidFill>
                <a:latin typeface="Arial Black" pitchFamily="34" charset="0"/>
              </a:rPr>
              <a:t>Dia</a:t>
            </a:r>
            <a:r>
              <a:rPr lang="en-US" sz="3600" dirty="0" smtClean="0">
                <a:solidFill>
                  <a:srgbClr val="EC300A"/>
                </a:solidFill>
                <a:latin typeface="Arial Black" pitchFamily="34" charset="0"/>
              </a:rPr>
              <a:t> de los </a:t>
            </a:r>
            <a:r>
              <a:rPr lang="en-US" sz="3600" dirty="0" err="1" smtClean="0">
                <a:solidFill>
                  <a:srgbClr val="EC300A"/>
                </a:solidFill>
                <a:latin typeface="Arial Black" pitchFamily="34" charset="0"/>
              </a:rPr>
              <a:t>Muertos</a:t>
            </a:r>
            <a:r>
              <a:rPr lang="en-US" sz="3600" dirty="0" smtClean="0">
                <a:solidFill>
                  <a:srgbClr val="EC300A"/>
                </a:solidFill>
                <a:latin typeface="Arial Black" pitchFamily="34" charset="0"/>
              </a:rPr>
              <a:t>:  researching our ancestors’ cultural traditions</a:t>
            </a:r>
            <a:r>
              <a:rPr lang="en-US" sz="3600" dirty="0" smtClean="0">
                <a:solidFill>
                  <a:srgbClr val="EC300A"/>
                </a:solidFill>
                <a:latin typeface="Arial Black" pitchFamily="34" charset="0"/>
              </a:rPr>
              <a:t>.</a:t>
            </a:r>
            <a:br>
              <a:rPr lang="en-US" sz="3600" dirty="0" smtClean="0">
                <a:solidFill>
                  <a:srgbClr val="EC300A"/>
                </a:solidFill>
                <a:latin typeface="Arial Black" pitchFamily="34" charset="0"/>
              </a:rPr>
            </a:br>
            <a:r>
              <a:rPr lang="en-US" sz="3600" dirty="0" smtClean="0">
                <a:solidFill>
                  <a:srgbClr val="EC300A"/>
                </a:solidFill>
                <a:latin typeface="Arial Black" pitchFamily="34" charset="0"/>
              </a:rPr>
              <a:t>Every child has a binder.</a:t>
            </a:r>
            <a:endParaRPr lang="en-US" sz="3600" dirty="0">
              <a:solidFill>
                <a:srgbClr val="EC300A"/>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67817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533400" y="609600"/>
            <a:ext cx="1752600" cy="609600"/>
          </a:xfrm>
          <a:prstGeom prst="rect">
            <a:avLst/>
          </a:prstGeom>
          <a:noFill/>
          <a:ln w="9525">
            <a:noFill/>
            <a:miter lim="800000"/>
            <a:headEnd/>
            <a:tailEnd/>
          </a:ln>
        </p:spPr>
      </p:pic>
      <p:sp>
        <p:nvSpPr>
          <p:cNvPr id="5" name="TextBox 4"/>
          <p:cNvSpPr txBox="1"/>
          <p:nvPr/>
        </p:nvSpPr>
        <p:spPr>
          <a:xfrm>
            <a:off x="0" y="228600"/>
            <a:ext cx="9144000" cy="400110"/>
          </a:xfrm>
          <a:prstGeom prst="rect">
            <a:avLst/>
          </a:prstGeom>
          <a:noFill/>
        </p:spPr>
        <p:txBody>
          <a:bodyPr wrap="square" rtlCol="0">
            <a:spAutoFit/>
          </a:bodyPr>
          <a:lstStyle/>
          <a:p>
            <a:r>
              <a:rPr lang="en-US" sz="2000" dirty="0" smtClean="0">
                <a:solidFill>
                  <a:prstClr val="black"/>
                </a:solidFill>
                <a:latin typeface="Chiller" pitchFamily="82" charset="0"/>
              </a:rPr>
              <a:t>Name:  ____________________________  Class:  ________ Date: __________________</a:t>
            </a:r>
            <a:endParaRPr lang="en-US" sz="2000" dirty="0">
              <a:solidFill>
                <a:prstClr val="black"/>
              </a:solidFill>
              <a:latin typeface="Chiller" pitchFamily="82" charset="0"/>
            </a:endParaRPr>
          </a:p>
        </p:txBody>
      </p:sp>
      <p:sp>
        <p:nvSpPr>
          <p:cNvPr id="6" name="TextBox 5"/>
          <p:cNvSpPr txBox="1"/>
          <p:nvPr/>
        </p:nvSpPr>
        <p:spPr>
          <a:xfrm>
            <a:off x="0" y="533400"/>
            <a:ext cx="762000" cy="400110"/>
          </a:xfrm>
          <a:prstGeom prst="rect">
            <a:avLst/>
          </a:prstGeom>
          <a:noFill/>
        </p:spPr>
        <p:txBody>
          <a:bodyPr wrap="square" rtlCol="0">
            <a:spAutoFit/>
          </a:bodyPr>
          <a:lstStyle/>
          <a:p>
            <a:r>
              <a:rPr lang="en-US" sz="2000" b="1" dirty="0" smtClean="0">
                <a:solidFill>
                  <a:prstClr val="black"/>
                </a:solidFill>
                <a:latin typeface="Chiller" pitchFamily="82" charset="0"/>
              </a:rPr>
              <a:t>Using</a:t>
            </a:r>
            <a:endParaRPr lang="en-US" sz="2000" b="1" dirty="0">
              <a:solidFill>
                <a:prstClr val="black"/>
              </a:solidFill>
              <a:latin typeface="Chiller" pitchFamily="82" charset="0"/>
            </a:endParaRPr>
          </a:p>
        </p:txBody>
      </p:sp>
      <p:sp>
        <p:nvSpPr>
          <p:cNvPr id="7" name="TextBox 6"/>
          <p:cNvSpPr txBox="1"/>
          <p:nvPr/>
        </p:nvSpPr>
        <p:spPr>
          <a:xfrm>
            <a:off x="2133600" y="685800"/>
            <a:ext cx="7086600" cy="646331"/>
          </a:xfrm>
          <a:prstGeom prst="rect">
            <a:avLst/>
          </a:prstGeom>
          <a:noFill/>
        </p:spPr>
        <p:txBody>
          <a:bodyPr wrap="square" rtlCol="0">
            <a:spAutoFit/>
          </a:bodyPr>
          <a:lstStyle/>
          <a:p>
            <a:r>
              <a:rPr lang="en-US" dirty="0" smtClean="0">
                <a:solidFill>
                  <a:prstClr val="black"/>
                </a:solidFill>
                <a:latin typeface="Chiller" pitchFamily="82" charset="0"/>
              </a:rPr>
              <a:t>Use the website </a:t>
            </a:r>
            <a:r>
              <a:rPr lang="en-US" dirty="0" smtClean="0">
                <a:solidFill>
                  <a:prstClr val="black"/>
                </a:solidFill>
              </a:rPr>
              <a:t>Day of the Dead, El </a:t>
            </a:r>
            <a:r>
              <a:rPr lang="en-US" dirty="0" err="1" smtClean="0">
                <a:solidFill>
                  <a:prstClr val="black"/>
                </a:solidFill>
              </a:rPr>
              <a:t>Dia</a:t>
            </a:r>
            <a:r>
              <a:rPr lang="en-US" dirty="0" smtClean="0">
                <a:solidFill>
                  <a:prstClr val="black"/>
                </a:solidFill>
              </a:rPr>
              <a:t> de los </a:t>
            </a:r>
            <a:r>
              <a:rPr lang="en-US" dirty="0" err="1" smtClean="0">
                <a:solidFill>
                  <a:prstClr val="black"/>
                </a:solidFill>
              </a:rPr>
              <a:t>Muertos</a:t>
            </a:r>
            <a:r>
              <a:rPr lang="en-US" dirty="0" smtClean="0">
                <a:solidFill>
                  <a:prstClr val="black"/>
                </a:solidFill>
              </a:rPr>
              <a:t> - http://www.inside-mexico.com/featuredead.htm  </a:t>
            </a:r>
            <a:r>
              <a:rPr lang="en-US" dirty="0" smtClean="0">
                <a:solidFill>
                  <a:prstClr val="black"/>
                </a:solidFill>
                <a:latin typeface="Chiller" pitchFamily="82" charset="0"/>
              </a:rPr>
              <a:t>on </a:t>
            </a:r>
            <a:r>
              <a:rPr lang="en-US" dirty="0" err="1" smtClean="0">
                <a:solidFill>
                  <a:prstClr val="black"/>
                </a:solidFill>
                <a:latin typeface="Chiller" pitchFamily="82" charset="0"/>
              </a:rPr>
              <a:t>KidsClick</a:t>
            </a:r>
            <a:r>
              <a:rPr lang="en-US" dirty="0" smtClean="0">
                <a:solidFill>
                  <a:prstClr val="black"/>
                </a:solidFill>
                <a:latin typeface="Chiller" pitchFamily="82" charset="0"/>
              </a:rPr>
              <a:t>! To find information on el </a:t>
            </a:r>
            <a:r>
              <a:rPr lang="en-US" dirty="0" err="1" smtClean="0">
                <a:solidFill>
                  <a:prstClr val="black"/>
                </a:solidFill>
                <a:latin typeface="Chiller" pitchFamily="82" charset="0"/>
              </a:rPr>
              <a:t>dia</a:t>
            </a:r>
            <a:r>
              <a:rPr lang="en-US" dirty="0" smtClean="0">
                <a:solidFill>
                  <a:prstClr val="black"/>
                </a:solidFill>
                <a:latin typeface="Chiller" pitchFamily="82" charset="0"/>
              </a:rPr>
              <a:t> de los </a:t>
            </a:r>
            <a:r>
              <a:rPr lang="en-US" dirty="0" err="1" smtClean="0">
                <a:solidFill>
                  <a:prstClr val="black"/>
                </a:solidFill>
                <a:latin typeface="Chiller" pitchFamily="82" charset="0"/>
              </a:rPr>
              <a:t>muertos</a:t>
            </a:r>
            <a:r>
              <a:rPr lang="en-US" dirty="0" smtClean="0">
                <a:solidFill>
                  <a:prstClr val="black"/>
                </a:solidFill>
                <a:latin typeface="Chiller" pitchFamily="82" charset="0"/>
              </a:rPr>
              <a:t>.</a:t>
            </a:r>
            <a:endParaRPr lang="en-US" dirty="0">
              <a:solidFill>
                <a:prstClr val="black"/>
              </a:solidFill>
              <a:latin typeface="Chiller" pitchFamily="82" charset="0"/>
            </a:endParaRPr>
          </a:p>
        </p:txBody>
      </p:sp>
      <p:sp>
        <p:nvSpPr>
          <p:cNvPr id="8" name="TextBox 7"/>
          <p:cNvSpPr txBox="1"/>
          <p:nvPr/>
        </p:nvSpPr>
        <p:spPr>
          <a:xfrm>
            <a:off x="152400" y="1278192"/>
            <a:ext cx="5105400" cy="3108543"/>
          </a:xfrm>
          <a:prstGeom prst="rect">
            <a:avLst/>
          </a:prstGeom>
          <a:noFill/>
        </p:spPr>
        <p:txBody>
          <a:bodyPr wrap="square" rtlCol="0">
            <a:spAutoFit/>
          </a:bodyPr>
          <a:lstStyle/>
          <a:p>
            <a:r>
              <a:rPr lang="en-US" sz="1600" dirty="0" smtClean="0">
                <a:solidFill>
                  <a:prstClr val="black"/>
                </a:solidFill>
              </a:rPr>
              <a:t>Identify the following words that are in bold in the article:</a:t>
            </a:r>
          </a:p>
          <a:p>
            <a:r>
              <a:rPr lang="en-US" sz="1600" b="1" i="1" dirty="0" err="1" smtClean="0">
                <a:solidFill>
                  <a:prstClr val="black"/>
                </a:solidFill>
              </a:rPr>
              <a:t>Cempasúchil</a:t>
            </a:r>
            <a:r>
              <a:rPr lang="en-US" sz="1600" b="1" i="1" dirty="0" smtClean="0">
                <a:solidFill>
                  <a:prstClr val="black"/>
                </a:solidFill>
              </a:rPr>
              <a:t>			             </a:t>
            </a:r>
            <a:r>
              <a:rPr lang="en-US" sz="1600" dirty="0" smtClean="0">
                <a:solidFill>
                  <a:prstClr val="black"/>
                </a:solidFill>
              </a:rPr>
              <a:t>Altars</a:t>
            </a:r>
          </a:p>
          <a:p>
            <a:endParaRPr lang="en-US" sz="1600" b="1" i="1" dirty="0">
              <a:solidFill>
                <a:prstClr val="black"/>
              </a:solidFill>
            </a:endParaRPr>
          </a:p>
          <a:p>
            <a:r>
              <a:rPr lang="en-US" sz="1600" b="1" i="1" dirty="0" err="1" smtClean="0">
                <a:solidFill>
                  <a:prstClr val="black"/>
                </a:solidFill>
              </a:rPr>
              <a:t>Ofrendas</a:t>
            </a:r>
            <a:r>
              <a:rPr lang="en-US" sz="1600" b="1" i="1" dirty="0" smtClean="0">
                <a:solidFill>
                  <a:prstClr val="black"/>
                </a:solidFill>
              </a:rPr>
              <a:t>			            </a:t>
            </a:r>
            <a:r>
              <a:rPr lang="en-US" sz="1600" dirty="0" smtClean="0">
                <a:solidFill>
                  <a:prstClr val="black"/>
                </a:solidFill>
              </a:rPr>
              <a:t>Bread of the Dead</a:t>
            </a:r>
          </a:p>
          <a:p>
            <a:endParaRPr lang="en-US" sz="1600" b="1" i="1" dirty="0">
              <a:solidFill>
                <a:prstClr val="black"/>
              </a:solidFill>
            </a:endParaRPr>
          </a:p>
          <a:p>
            <a:r>
              <a:rPr lang="en-US" sz="1600" b="1" i="1" dirty="0">
                <a:solidFill>
                  <a:prstClr val="black"/>
                </a:solidFill>
              </a:rPr>
              <a:t>Pan de </a:t>
            </a:r>
            <a:r>
              <a:rPr lang="en-US" sz="1600" b="1" i="1" dirty="0" err="1" smtClean="0">
                <a:solidFill>
                  <a:prstClr val="black"/>
                </a:solidFill>
              </a:rPr>
              <a:t>Muerto</a:t>
            </a:r>
            <a:r>
              <a:rPr lang="en-US" sz="1600" b="1" i="1" dirty="0" smtClean="0">
                <a:solidFill>
                  <a:prstClr val="black"/>
                </a:solidFill>
              </a:rPr>
              <a:t>			           </a:t>
            </a:r>
            <a:r>
              <a:rPr lang="en-US" sz="1600" dirty="0" smtClean="0">
                <a:solidFill>
                  <a:prstClr val="black"/>
                </a:solidFill>
              </a:rPr>
              <a:t>Incense</a:t>
            </a:r>
            <a:r>
              <a:rPr lang="en-US" sz="1600" b="1" i="1" dirty="0" smtClean="0">
                <a:solidFill>
                  <a:prstClr val="black"/>
                </a:solidFill>
              </a:rPr>
              <a:t>					</a:t>
            </a:r>
            <a:endParaRPr lang="en-US" sz="1600" b="1" i="1" u="sng" dirty="0">
              <a:solidFill>
                <a:prstClr val="black"/>
              </a:solidFill>
            </a:endParaRPr>
          </a:p>
          <a:p>
            <a:r>
              <a:rPr lang="en-US" sz="1600" b="1" i="1" dirty="0" err="1" smtClean="0">
                <a:solidFill>
                  <a:prstClr val="black"/>
                </a:solidFill>
              </a:rPr>
              <a:t>Angelitos</a:t>
            </a:r>
            <a:r>
              <a:rPr lang="en-US" sz="1600" b="1" i="1" dirty="0" smtClean="0">
                <a:solidFill>
                  <a:prstClr val="black"/>
                </a:solidFill>
              </a:rPr>
              <a:t>			   </a:t>
            </a:r>
            <a:r>
              <a:rPr lang="en-US" sz="1600" dirty="0" smtClean="0">
                <a:solidFill>
                  <a:prstClr val="black"/>
                </a:solidFill>
              </a:rPr>
              <a:t>Yellow marigold flowers</a:t>
            </a:r>
          </a:p>
          <a:p>
            <a:endParaRPr lang="en-US" sz="1600" b="1" i="1" dirty="0">
              <a:solidFill>
                <a:prstClr val="black"/>
              </a:solidFill>
            </a:endParaRPr>
          </a:p>
          <a:p>
            <a:r>
              <a:rPr lang="en-US" sz="1600" b="1" i="1" dirty="0" smtClean="0">
                <a:solidFill>
                  <a:prstClr val="black"/>
                </a:solidFill>
              </a:rPr>
              <a:t>Copal			</a:t>
            </a:r>
            <a:r>
              <a:rPr lang="en-US" sz="1600" b="1" i="1" dirty="0">
                <a:solidFill>
                  <a:prstClr val="black"/>
                </a:solidFill>
              </a:rPr>
              <a:t> </a:t>
            </a:r>
            <a:r>
              <a:rPr lang="en-US" sz="1600" b="1" i="1" dirty="0" smtClean="0">
                <a:solidFill>
                  <a:prstClr val="black"/>
                </a:solidFill>
              </a:rPr>
              <a:t>   </a:t>
            </a:r>
            <a:r>
              <a:rPr lang="en-US" sz="1600" dirty="0" smtClean="0">
                <a:solidFill>
                  <a:prstClr val="black"/>
                </a:solidFill>
              </a:rPr>
              <a:t>Children who have died</a:t>
            </a:r>
          </a:p>
          <a:p>
            <a:endParaRPr lang="en-US" b="1" i="1" dirty="0">
              <a:solidFill>
                <a:prstClr val="black"/>
              </a:solidFill>
            </a:endParaRPr>
          </a:p>
          <a:p>
            <a:r>
              <a:rPr lang="en-US" dirty="0" smtClean="0">
                <a:solidFill>
                  <a:prstClr val="black"/>
                </a:solidFill>
              </a:rPr>
              <a:t>  </a:t>
            </a:r>
            <a:endParaRPr lang="en-US" dirty="0">
              <a:solidFill>
                <a:prstClr val="black"/>
              </a:solidFill>
            </a:endParaRPr>
          </a:p>
        </p:txBody>
      </p:sp>
      <p:sp>
        <p:nvSpPr>
          <p:cNvPr id="11" name="TextBox 10"/>
          <p:cNvSpPr txBox="1"/>
          <p:nvPr/>
        </p:nvSpPr>
        <p:spPr>
          <a:xfrm>
            <a:off x="228600" y="4038600"/>
            <a:ext cx="8686800" cy="2646878"/>
          </a:xfrm>
          <a:prstGeom prst="rect">
            <a:avLst/>
          </a:prstGeom>
          <a:noFill/>
        </p:spPr>
        <p:txBody>
          <a:bodyPr wrap="square" rtlCol="0">
            <a:spAutoFit/>
          </a:bodyPr>
          <a:lstStyle/>
          <a:p>
            <a:r>
              <a:rPr lang="en-US" dirty="0" smtClean="0">
                <a:solidFill>
                  <a:prstClr val="black"/>
                </a:solidFill>
                <a:latin typeface="Chiller" pitchFamily="82" charset="0"/>
              </a:rPr>
              <a:t>Use the website </a:t>
            </a:r>
            <a:r>
              <a:rPr lang="en-US" dirty="0" smtClean="0">
                <a:solidFill>
                  <a:prstClr val="black"/>
                </a:solidFill>
              </a:rPr>
              <a:t>Day of the Dead in Mexico - http://www.dayofthedead.com/ </a:t>
            </a:r>
            <a:r>
              <a:rPr lang="en-US" dirty="0" smtClean="0">
                <a:solidFill>
                  <a:prstClr val="black"/>
                </a:solidFill>
                <a:latin typeface="Chiller" pitchFamily="82" charset="0"/>
              </a:rPr>
              <a:t>on </a:t>
            </a:r>
            <a:r>
              <a:rPr lang="en-US" dirty="0" err="1" smtClean="0">
                <a:solidFill>
                  <a:prstClr val="black"/>
                </a:solidFill>
                <a:latin typeface="Chiller" pitchFamily="82" charset="0"/>
              </a:rPr>
              <a:t>KidsClick</a:t>
            </a:r>
            <a:r>
              <a:rPr lang="en-US" dirty="0" smtClean="0">
                <a:solidFill>
                  <a:prstClr val="black"/>
                </a:solidFill>
                <a:latin typeface="Chiller" pitchFamily="82" charset="0"/>
              </a:rPr>
              <a:t>! To find the information on el </a:t>
            </a:r>
            <a:r>
              <a:rPr lang="en-US" dirty="0" err="1" smtClean="0">
                <a:solidFill>
                  <a:prstClr val="black"/>
                </a:solidFill>
                <a:latin typeface="Chiller" pitchFamily="82" charset="0"/>
              </a:rPr>
              <a:t>dia</a:t>
            </a:r>
            <a:r>
              <a:rPr lang="en-US" dirty="0" smtClean="0">
                <a:solidFill>
                  <a:prstClr val="black"/>
                </a:solidFill>
                <a:latin typeface="Chiller" pitchFamily="82" charset="0"/>
              </a:rPr>
              <a:t> de los </a:t>
            </a:r>
            <a:r>
              <a:rPr lang="en-US" dirty="0" err="1" smtClean="0">
                <a:solidFill>
                  <a:prstClr val="black"/>
                </a:solidFill>
                <a:latin typeface="Chiller" pitchFamily="82" charset="0"/>
              </a:rPr>
              <a:t>muertos</a:t>
            </a:r>
            <a:r>
              <a:rPr lang="en-US" dirty="0" smtClean="0">
                <a:solidFill>
                  <a:prstClr val="black"/>
                </a:solidFill>
                <a:latin typeface="Chiller" pitchFamily="82" charset="0"/>
              </a:rPr>
              <a:t>.  Click on Altars and READ MORE.</a:t>
            </a:r>
          </a:p>
          <a:p>
            <a:r>
              <a:rPr lang="en-US" sz="1600" dirty="0" smtClean="0">
                <a:solidFill>
                  <a:prstClr val="black"/>
                </a:solidFill>
              </a:rPr>
              <a:t>The Day of the Dead altars include four main elements of nature — earth, wind, water, and fire.   What is used to represent each  element?</a:t>
            </a:r>
          </a:p>
          <a:p>
            <a:r>
              <a:rPr lang="en-US" sz="1600" dirty="0" smtClean="0">
                <a:solidFill>
                  <a:prstClr val="black"/>
                </a:solidFill>
                <a:latin typeface="Chiller" pitchFamily="82" charset="0"/>
              </a:rPr>
              <a:t>Earth  _____________________________________   Water  ___________________________________</a:t>
            </a:r>
          </a:p>
          <a:p>
            <a:r>
              <a:rPr lang="en-US" sz="1600" dirty="0" smtClean="0">
                <a:solidFill>
                  <a:prstClr val="black"/>
                </a:solidFill>
                <a:latin typeface="Chiller" pitchFamily="82" charset="0"/>
              </a:rPr>
              <a:t>_________________________________________    ________________________________________</a:t>
            </a:r>
          </a:p>
          <a:p>
            <a:endParaRPr lang="en-US" sz="1600" dirty="0">
              <a:solidFill>
                <a:prstClr val="black"/>
              </a:solidFill>
              <a:latin typeface="Chiller" pitchFamily="82" charset="0"/>
            </a:endParaRPr>
          </a:p>
          <a:p>
            <a:r>
              <a:rPr lang="en-US" sz="1600" dirty="0" smtClean="0">
                <a:solidFill>
                  <a:prstClr val="black"/>
                </a:solidFill>
                <a:latin typeface="Chiller" pitchFamily="82" charset="0"/>
              </a:rPr>
              <a:t>Wind   _____________________________________    Fire  ____________________________________</a:t>
            </a:r>
          </a:p>
          <a:p>
            <a:r>
              <a:rPr lang="en-US" sz="1600" dirty="0" smtClean="0">
                <a:solidFill>
                  <a:prstClr val="black"/>
                </a:solidFill>
                <a:latin typeface="Chiller" pitchFamily="82" charset="0"/>
              </a:rPr>
              <a:t>__________________________________________   ________________________________________</a:t>
            </a:r>
          </a:p>
          <a:p>
            <a:endParaRPr lang="en-US" dirty="0">
              <a:solidFill>
                <a:prstClr val="black"/>
              </a:solidFill>
            </a:endParaRPr>
          </a:p>
        </p:txBody>
      </p:sp>
      <p:sp>
        <p:nvSpPr>
          <p:cNvPr id="12" name="Rounded Rectangle 11"/>
          <p:cNvSpPr/>
          <p:nvPr/>
        </p:nvSpPr>
        <p:spPr>
          <a:xfrm>
            <a:off x="5257800" y="1371600"/>
            <a:ext cx="3657600" cy="2514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5715000" y="1447800"/>
            <a:ext cx="3124200" cy="276999"/>
          </a:xfrm>
          <a:prstGeom prst="rect">
            <a:avLst/>
          </a:prstGeom>
          <a:noFill/>
        </p:spPr>
        <p:txBody>
          <a:bodyPr wrap="square" rtlCol="0">
            <a:spAutoFit/>
          </a:bodyPr>
          <a:lstStyle/>
          <a:p>
            <a:r>
              <a:rPr lang="en-US" sz="1200" dirty="0" smtClean="0">
                <a:solidFill>
                  <a:prstClr val="black"/>
                </a:solidFill>
              </a:rPr>
              <a:t>Sketch some of the items found on an altar.</a:t>
            </a:r>
            <a:endParaRPr lang="en-US" sz="1200" dirty="0">
              <a:solidFill>
                <a:prstClr val="black"/>
              </a:solidFill>
            </a:endParaRPr>
          </a:p>
        </p:txBody>
      </p:sp>
      <p:pic>
        <p:nvPicPr>
          <p:cNvPr id="1030" name="Picture 6" descr="C:\Documents and Settings\Leslie S. Roberts\Local Settings\Temporary Internet Files\Content.IE5\ETQEX7R0\MC900441246[1].jpg"/>
          <p:cNvPicPr>
            <a:picLocks noChangeAspect="1" noChangeArrowheads="1"/>
          </p:cNvPicPr>
          <p:nvPr/>
        </p:nvPicPr>
        <p:blipFill>
          <a:blip r:embed="rId4" cstate="print"/>
          <a:srcRect/>
          <a:stretch>
            <a:fillRect/>
          </a:stretch>
        </p:blipFill>
        <p:spPr bwMode="auto">
          <a:xfrm>
            <a:off x="1371600" y="1600200"/>
            <a:ext cx="588925" cy="762000"/>
          </a:xfrm>
          <a:prstGeom prst="rect">
            <a:avLst/>
          </a:prstGeom>
          <a:noFill/>
        </p:spPr>
      </p:pic>
      <p:pic>
        <p:nvPicPr>
          <p:cNvPr id="1031" name="Picture 7" descr="C:\Documents and Settings\Leslie S. Roberts\Local Settings\Temporary Internet Files\Content.IE5\JRZ4ORBP\MC900098071[1].wmf"/>
          <p:cNvPicPr>
            <a:picLocks noChangeAspect="1" noChangeArrowheads="1"/>
          </p:cNvPicPr>
          <p:nvPr/>
        </p:nvPicPr>
        <p:blipFill>
          <a:blip r:embed="rId5" cstate="print"/>
          <a:srcRect/>
          <a:stretch>
            <a:fillRect/>
          </a:stretch>
        </p:blipFill>
        <p:spPr bwMode="auto">
          <a:xfrm>
            <a:off x="2362200" y="3276600"/>
            <a:ext cx="716730" cy="612039"/>
          </a:xfrm>
          <a:prstGeom prst="rect">
            <a:avLst/>
          </a:prstGeom>
          <a:noFill/>
        </p:spPr>
      </p:pic>
      <p:pic>
        <p:nvPicPr>
          <p:cNvPr id="1032" name="Picture 8" descr="C:\Documents and Settings\Leslie S. Roberts\Local Settings\Temporary Internet Files\Content.IE5\ETQEX7R0\MC900341028[1].wmf"/>
          <p:cNvPicPr>
            <a:picLocks noChangeAspect="1" noChangeArrowheads="1"/>
          </p:cNvPicPr>
          <p:nvPr/>
        </p:nvPicPr>
        <p:blipFill>
          <a:blip r:embed="rId6" cstate="print"/>
          <a:srcRect/>
          <a:stretch>
            <a:fillRect/>
          </a:stretch>
        </p:blipFill>
        <p:spPr bwMode="auto">
          <a:xfrm>
            <a:off x="3352800" y="2362200"/>
            <a:ext cx="914401" cy="705003"/>
          </a:xfrm>
          <a:prstGeom prst="rect">
            <a:avLst/>
          </a:prstGeom>
          <a:noFill/>
        </p:spPr>
      </p:pic>
      <p:pic>
        <p:nvPicPr>
          <p:cNvPr id="1033" name="Picture 9" descr="C:\Documents and Settings\Leslie S. Roberts\Local Settings\Temporary Internet Files\Content.IE5\WZ75RX1Y\MC900098075[1].wmf"/>
          <p:cNvPicPr>
            <a:picLocks noChangeAspect="1" noChangeArrowheads="1"/>
          </p:cNvPicPr>
          <p:nvPr/>
        </p:nvPicPr>
        <p:blipFill>
          <a:blip r:embed="rId7" cstate="print"/>
          <a:srcRect/>
          <a:stretch>
            <a:fillRect/>
          </a:stretch>
        </p:blipFill>
        <p:spPr bwMode="auto">
          <a:xfrm>
            <a:off x="3733800" y="1538748"/>
            <a:ext cx="685800" cy="490401"/>
          </a:xfrm>
          <a:prstGeom prst="rect">
            <a:avLst/>
          </a:prstGeom>
          <a:noFill/>
        </p:spPr>
      </p:pic>
      <p:pic>
        <p:nvPicPr>
          <p:cNvPr id="1034" name="Picture 10" descr="C:\Documents and Settings\Leslie S. Roberts\Local Settings\Temporary Internet Files\Content.IE5\JRZ4ORBP\MC900183544[1].wmf"/>
          <p:cNvPicPr>
            <a:picLocks noChangeAspect="1" noChangeArrowheads="1"/>
          </p:cNvPicPr>
          <p:nvPr/>
        </p:nvPicPr>
        <p:blipFill>
          <a:blip r:embed="rId8" cstate="print"/>
          <a:srcRect/>
          <a:stretch>
            <a:fillRect/>
          </a:stretch>
        </p:blipFill>
        <p:spPr bwMode="auto">
          <a:xfrm>
            <a:off x="1143000" y="3124200"/>
            <a:ext cx="621724" cy="762000"/>
          </a:xfrm>
          <a:prstGeom prst="rect">
            <a:avLst/>
          </a:prstGeom>
          <a:noFill/>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916554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335280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1028700" y="3390900"/>
            <a:ext cx="6858000" cy="76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8600" y="0"/>
            <a:ext cx="3810000" cy="584775"/>
          </a:xfrm>
          <a:prstGeom prst="rect">
            <a:avLst/>
          </a:prstGeom>
          <a:noFill/>
        </p:spPr>
        <p:txBody>
          <a:bodyPr wrap="square" rtlCol="0">
            <a:spAutoFit/>
          </a:bodyPr>
          <a:lstStyle/>
          <a:p>
            <a:r>
              <a:rPr lang="en-US" sz="1600" dirty="0" smtClean="0">
                <a:solidFill>
                  <a:prstClr val="black"/>
                </a:solidFill>
              </a:rPr>
              <a:t>When is </a:t>
            </a:r>
            <a:r>
              <a:rPr lang="en-US" sz="1600" dirty="0" err="1" smtClean="0">
                <a:solidFill>
                  <a:prstClr val="black"/>
                </a:solidFill>
              </a:rPr>
              <a:t>dia</a:t>
            </a:r>
            <a:r>
              <a:rPr lang="en-US" sz="1600" dirty="0" smtClean="0">
                <a:solidFill>
                  <a:prstClr val="black"/>
                </a:solidFill>
              </a:rPr>
              <a:t> de los </a:t>
            </a:r>
            <a:r>
              <a:rPr lang="en-US" sz="1600" dirty="0" err="1" smtClean="0">
                <a:solidFill>
                  <a:prstClr val="black"/>
                </a:solidFill>
              </a:rPr>
              <a:t>muertos</a:t>
            </a:r>
            <a:r>
              <a:rPr lang="en-US" sz="1600" dirty="0" smtClean="0">
                <a:solidFill>
                  <a:prstClr val="black"/>
                </a:solidFill>
              </a:rPr>
              <a:t>?  Where is it celebrated?</a:t>
            </a:r>
            <a:endParaRPr lang="en-US" sz="1600" dirty="0">
              <a:solidFill>
                <a:prstClr val="black"/>
              </a:solidFill>
            </a:endParaRPr>
          </a:p>
        </p:txBody>
      </p:sp>
      <p:sp>
        <p:nvSpPr>
          <p:cNvPr id="18" name="TextBox 17"/>
          <p:cNvSpPr txBox="1"/>
          <p:nvPr/>
        </p:nvSpPr>
        <p:spPr>
          <a:xfrm>
            <a:off x="4876800" y="3352800"/>
            <a:ext cx="4267200" cy="3416320"/>
          </a:xfrm>
          <a:prstGeom prst="rect">
            <a:avLst/>
          </a:prstGeom>
          <a:noFill/>
        </p:spPr>
        <p:txBody>
          <a:bodyPr wrap="square" rtlCol="0">
            <a:spAutoFit/>
          </a:bodyPr>
          <a:lstStyle/>
          <a:p>
            <a:r>
              <a:rPr lang="en-US" sz="1600" dirty="0" smtClean="0">
                <a:solidFill>
                  <a:prstClr val="black"/>
                </a:solidFill>
              </a:rPr>
              <a:t>Write three sentences explaining some of the things people do when celebrating </a:t>
            </a:r>
            <a:r>
              <a:rPr lang="en-US" sz="1600" dirty="0" err="1" smtClean="0">
                <a:solidFill>
                  <a:prstClr val="black"/>
                </a:solidFill>
              </a:rPr>
              <a:t>dia</a:t>
            </a:r>
            <a:r>
              <a:rPr lang="en-US" sz="1600" dirty="0" smtClean="0">
                <a:solidFill>
                  <a:prstClr val="black"/>
                </a:solidFill>
              </a:rPr>
              <a:t> de los </a:t>
            </a:r>
            <a:r>
              <a:rPr lang="en-US" sz="1600" dirty="0" err="1" smtClean="0">
                <a:solidFill>
                  <a:prstClr val="black"/>
                </a:solidFill>
              </a:rPr>
              <a:t>muertos</a:t>
            </a:r>
            <a:r>
              <a:rPr lang="en-US" sz="1600" dirty="0" smtClean="0">
                <a:solidFill>
                  <a:prstClr val="black"/>
                </a:solidFill>
              </a:rPr>
              <a:t>.  </a:t>
            </a:r>
          </a:p>
          <a:p>
            <a:pPr>
              <a:lnSpc>
                <a:spcPct val="150000"/>
              </a:lnSpc>
            </a:pPr>
            <a:r>
              <a:rPr lang="en-US" sz="1600" dirty="0" smtClean="0">
                <a:solidFill>
                  <a:prstClr val="black"/>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600" dirty="0">
              <a:solidFill>
                <a:prstClr val="black"/>
              </a:solidFill>
            </a:endParaRPr>
          </a:p>
        </p:txBody>
      </p:sp>
      <p:sp>
        <p:nvSpPr>
          <p:cNvPr id="19" name="TextBox 18"/>
          <p:cNvSpPr txBox="1"/>
          <p:nvPr/>
        </p:nvSpPr>
        <p:spPr>
          <a:xfrm>
            <a:off x="4800600" y="0"/>
            <a:ext cx="3810000" cy="584775"/>
          </a:xfrm>
          <a:prstGeom prst="rect">
            <a:avLst/>
          </a:prstGeom>
          <a:noFill/>
        </p:spPr>
        <p:txBody>
          <a:bodyPr wrap="square" rtlCol="0">
            <a:spAutoFit/>
          </a:bodyPr>
          <a:lstStyle/>
          <a:p>
            <a:r>
              <a:rPr lang="en-US" sz="1600" dirty="0" smtClean="0">
                <a:solidFill>
                  <a:prstClr val="black"/>
                </a:solidFill>
              </a:rPr>
              <a:t>Name and sketch some of the foods used on the altars or eaten during this holiday.</a:t>
            </a:r>
            <a:endParaRPr lang="en-US" sz="1600" dirty="0">
              <a:solidFill>
                <a:prstClr val="black"/>
              </a:solidFill>
            </a:endParaRPr>
          </a:p>
        </p:txBody>
      </p:sp>
      <p:sp>
        <p:nvSpPr>
          <p:cNvPr id="20" name="TextBox 19"/>
          <p:cNvSpPr txBox="1"/>
          <p:nvPr/>
        </p:nvSpPr>
        <p:spPr>
          <a:xfrm>
            <a:off x="152400" y="3352800"/>
            <a:ext cx="4191000" cy="830997"/>
          </a:xfrm>
          <a:prstGeom prst="rect">
            <a:avLst/>
          </a:prstGeom>
          <a:noFill/>
        </p:spPr>
        <p:txBody>
          <a:bodyPr wrap="square" rtlCol="0">
            <a:spAutoFit/>
          </a:bodyPr>
          <a:lstStyle/>
          <a:p>
            <a:r>
              <a:rPr lang="en-US" sz="1600" dirty="0" smtClean="0">
                <a:solidFill>
                  <a:prstClr val="black"/>
                </a:solidFill>
              </a:rPr>
              <a:t>What is pan de </a:t>
            </a:r>
            <a:r>
              <a:rPr lang="en-US" sz="1600" dirty="0" err="1" smtClean="0">
                <a:solidFill>
                  <a:prstClr val="black"/>
                </a:solidFill>
              </a:rPr>
              <a:t>muertos</a:t>
            </a:r>
            <a:r>
              <a:rPr lang="en-US" sz="1600" dirty="0" smtClean="0">
                <a:solidFill>
                  <a:prstClr val="black"/>
                </a:solidFill>
              </a:rPr>
              <a:t>?  How is it different from regular bread?  Make a sketch of pan de </a:t>
            </a:r>
            <a:r>
              <a:rPr lang="en-US" sz="1600" dirty="0" err="1" smtClean="0">
                <a:solidFill>
                  <a:prstClr val="black"/>
                </a:solidFill>
              </a:rPr>
              <a:t>muertos</a:t>
            </a:r>
            <a:r>
              <a:rPr lang="en-US" sz="1600" dirty="0" smtClean="0">
                <a:solidFill>
                  <a:prstClr val="black"/>
                </a:solidFill>
              </a:rPr>
              <a:t>.</a:t>
            </a:r>
            <a:endParaRPr lang="en-US" sz="1600" dirty="0">
              <a:solidFill>
                <a:prstClr val="black"/>
              </a:solidFill>
            </a:endParaRPr>
          </a:p>
        </p:txBody>
      </p:sp>
      <p:sp>
        <p:nvSpPr>
          <p:cNvPr id="21" name="TextBox 20"/>
          <p:cNvSpPr txBox="1"/>
          <p:nvPr/>
        </p:nvSpPr>
        <p:spPr>
          <a:xfrm>
            <a:off x="228600" y="1066800"/>
            <a:ext cx="3810000" cy="584775"/>
          </a:xfrm>
          <a:prstGeom prst="rect">
            <a:avLst/>
          </a:prstGeom>
          <a:noFill/>
        </p:spPr>
        <p:txBody>
          <a:bodyPr wrap="square" rtlCol="0">
            <a:spAutoFit/>
          </a:bodyPr>
          <a:lstStyle/>
          <a:p>
            <a:r>
              <a:rPr lang="en-US" sz="1600" dirty="0" smtClean="0">
                <a:solidFill>
                  <a:prstClr val="black"/>
                </a:solidFill>
              </a:rPr>
              <a:t>What holidays in the United States are similar to </a:t>
            </a:r>
            <a:r>
              <a:rPr lang="en-US" sz="1600" dirty="0" err="1" smtClean="0">
                <a:solidFill>
                  <a:prstClr val="black"/>
                </a:solidFill>
              </a:rPr>
              <a:t>dia</a:t>
            </a:r>
            <a:r>
              <a:rPr lang="en-US" sz="1600" dirty="0" smtClean="0">
                <a:solidFill>
                  <a:prstClr val="black"/>
                </a:solidFill>
              </a:rPr>
              <a:t> de los </a:t>
            </a:r>
            <a:r>
              <a:rPr lang="en-US" sz="1600" dirty="0" err="1" smtClean="0">
                <a:solidFill>
                  <a:prstClr val="black"/>
                </a:solidFill>
              </a:rPr>
              <a:t>muertos</a:t>
            </a:r>
            <a:r>
              <a:rPr lang="en-US" sz="1600" dirty="0" smtClean="0">
                <a:solidFill>
                  <a:prstClr val="black"/>
                </a:solidFill>
              </a:rPr>
              <a:t>?</a:t>
            </a:r>
            <a:endParaRPr lang="en-US" sz="1600" dirty="0">
              <a:solidFill>
                <a:prstClr val="black"/>
              </a:solidFill>
            </a:endParaRPr>
          </a:p>
        </p:txBody>
      </p:sp>
      <p:sp>
        <p:nvSpPr>
          <p:cNvPr id="22" name="TextBox 21"/>
          <p:cNvSpPr txBox="1"/>
          <p:nvPr/>
        </p:nvSpPr>
        <p:spPr>
          <a:xfrm>
            <a:off x="304800" y="1981200"/>
            <a:ext cx="3810000" cy="2062103"/>
          </a:xfrm>
          <a:prstGeom prst="rect">
            <a:avLst/>
          </a:prstGeom>
          <a:noFill/>
        </p:spPr>
        <p:txBody>
          <a:bodyPr wrap="square" rtlCol="0">
            <a:spAutoFit/>
          </a:bodyPr>
          <a:lstStyle/>
          <a:p>
            <a:r>
              <a:rPr lang="en-US" sz="1600" dirty="0" smtClean="0">
                <a:solidFill>
                  <a:prstClr val="black"/>
                </a:solidFill>
              </a:rPr>
              <a:t>Which native people first celebrated </a:t>
            </a:r>
            <a:r>
              <a:rPr lang="en-US" sz="1600" dirty="0" err="1" smtClean="0">
                <a:solidFill>
                  <a:prstClr val="black"/>
                </a:solidFill>
              </a:rPr>
              <a:t>dia</a:t>
            </a:r>
            <a:r>
              <a:rPr lang="en-US" sz="1600" dirty="0" smtClean="0">
                <a:solidFill>
                  <a:prstClr val="black"/>
                </a:solidFill>
              </a:rPr>
              <a:t> de los </a:t>
            </a:r>
            <a:r>
              <a:rPr lang="en-US" sz="1600" dirty="0" err="1" smtClean="0">
                <a:solidFill>
                  <a:prstClr val="black"/>
                </a:solidFill>
              </a:rPr>
              <a:t>muertos</a:t>
            </a:r>
            <a:r>
              <a:rPr lang="en-US" sz="1600" dirty="0" smtClean="0">
                <a:solidFill>
                  <a:prstClr val="black"/>
                </a:solidFill>
              </a:rPr>
              <a:t>?</a:t>
            </a:r>
          </a:p>
          <a:p>
            <a:r>
              <a:rPr lang="en-US" sz="1600" dirty="0" smtClean="0">
                <a:solidFill>
                  <a:prstClr val="black"/>
                </a:solidFill>
              </a:rPr>
              <a:t>    Incas                                     Mayas</a:t>
            </a:r>
          </a:p>
          <a:p>
            <a:r>
              <a:rPr lang="en-US" sz="1600" dirty="0" smtClean="0">
                <a:solidFill>
                  <a:prstClr val="black"/>
                </a:solidFill>
              </a:rPr>
              <a:t>     </a:t>
            </a:r>
            <a:endParaRPr lang="en-US" sz="1600" dirty="0">
              <a:solidFill>
                <a:prstClr val="black"/>
              </a:solidFill>
            </a:endParaRPr>
          </a:p>
          <a:p>
            <a:r>
              <a:rPr lang="en-US" sz="1600" dirty="0" smtClean="0">
                <a:solidFill>
                  <a:prstClr val="black"/>
                </a:solidFill>
              </a:rPr>
              <a:t>    Aztecs                                   Apaches</a:t>
            </a:r>
          </a:p>
          <a:p>
            <a:endParaRPr lang="en-US" sz="1600" dirty="0">
              <a:solidFill>
                <a:prstClr val="black"/>
              </a:solidFill>
            </a:endParaRPr>
          </a:p>
          <a:p>
            <a:endParaRPr lang="en-US" sz="1600" dirty="0" smtClean="0">
              <a:solidFill>
                <a:prstClr val="black"/>
              </a:solidFill>
            </a:endParaRPr>
          </a:p>
          <a:p>
            <a:endParaRPr lang="en-US" sz="1600" dirty="0" smtClean="0">
              <a:solidFill>
                <a:prstClr val="black"/>
              </a:solidFill>
            </a:endParaRPr>
          </a:p>
        </p:txBody>
      </p:sp>
      <p:sp>
        <p:nvSpPr>
          <p:cNvPr id="23" name="Flowchart: Connector 22"/>
          <p:cNvSpPr/>
          <p:nvPr/>
        </p:nvSpPr>
        <p:spPr>
          <a:xfrm>
            <a:off x="304800" y="2561304"/>
            <a:ext cx="152400" cy="1524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lowchart: Connector 23"/>
          <p:cNvSpPr/>
          <p:nvPr/>
        </p:nvSpPr>
        <p:spPr>
          <a:xfrm>
            <a:off x="304800" y="3048000"/>
            <a:ext cx="152400" cy="1524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lowchart: Connector 24"/>
          <p:cNvSpPr/>
          <p:nvPr/>
        </p:nvSpPr>
        <p:spPr>
          <a:xfrm>
            <a:off x="2438400" y="2580972"/>
            <a:ext cx="152400" cy="1524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lowchart: Connector 26"/>
          <p:cNvSpPr/>
          <p:nvPr/>
        </p:nvSpPr>
        <p:spPr>
          <a:xfrm>
            <a:off x="2438400" y="3048000"/>
            <a:ext cx="152400" cy="1524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228600" y="5609272"/>
            <a:ext cx="3962400" cy="1477328"/>
          </a:xfrm>
          <a:prstGeom prst="rect">
            <a:avLst/>
          </a:prstGeom>
          <a:noFill/>
        </p:spPr>
        <p:txBody>
          <a:bodyPr wrap="square" rtlCol="0">
            <a:spAutoFit/>
          </a:bodyPr>
          <a:lstStyle/>
          <a:p>
            <a:pPr>
              <a:lnSpc>
                <a:spcPct val="150000"/>
              </a:lnSpc>
            </a:pPr>
            <a:r>
              <a:rPr lang="en-US" sz="1200" dirty="0" smtClean="0">
                <a:solidFill>
                  <a:prstClr val="black"/>
                </a:solidFill>
              </a:rPr>
              <a:t>Title:  ____________________________________________</a:t>
            </a:r>
          </a:p>
          <a:p>
            <a:pPr>
              <a:lnSpc>
                <a:spcPct val="150000"/>
              </a:lnSpc>
            </a:pPr>
            <a:r>
              <a:rPr lang="en-US" sz="1200" dirty="0" smtClean="0">
                <a:solidFill>
                  <a:prstClr val="black"/>
                </a:solidFill>
              </a:rPr>
              <a:t>Author:  __________________________________________</a:t>
            </a:r>
          </a:p>
          <a:p>
            <a:pPr>
              <a:lnSpc>
                <a:spcPct val="150000"/>
              </a:lnSpc>
            </a:pPr>
            <a:r>
              <a:rPr lang="en-US" sz="1200" dirty="0" smtClean="0">
                <a:solidFill>
                  <a:prstClr val="black"/>
                </a:solidFill>
              </a:rPr>
              <a:t>Title:  ____________________________________________</a:t>
            </a:r>
          </a:p>
          <a:p>
            <a:pPr>
              <a:lnSpc>
                <a:spcPct val="150000"/>
              </a:lnSpc>
            </a:pPr>
            <a:r>
              <a:rPr lang="en-US" sz="1200" dirty="0" smtClean="0">
                <a:solidFill>
                  <a:prstClr val="black"/>
                </a:solidFill>
              </a:rPr>
              <a:t>Author:  __________________________________________</a:t>
            </a:r>
          </a:p>
          <a:p>
            <a:endParaRPr lang="en-US" dirty="0">
              <a:solidFill>
                <a:prstClr val="black"/>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745285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rgbClr val="002060"/>
                </a:solidFill>
                <a:latin typeface="Arial Black" pitchFamily="34" charset="0"/>
              </a:rPr>
              <a:t>Accordion books with </a:t>
            </a:r>
            <a:r>
              <a:rPr lang="en-US" sz="3600" u="sng" dirty="0" smtClean="0">
                <a:solidFill>
                  <a:srgbClr val="002060"/>
                </a:solidFill>
                <a:latin typeface="Arial Black" pitchFamily="34" charset="0"/>
              </a:rPr>
              <a:t>The Story of Snow</a:t>
            </a:r>
            <a:r>
              <a:rPr lang="en-US" sz="3600" dirty="0" smtClean="0">
                <a:solidFill>
                  <a:srgbClr val="002060"/>
                </a:solidFill>
                <a:latin typeface="Arial Black" pitchFamily="34" charset="0"/>
              </a:rPr>
              <a:t> by Mark </a:t>
            </a:r>
            <a:r>
              <a:rPr lang="en-US" sz="3600" dirty="0" err="1" smtClean="0">
                <a:solidFill>
                  <a:srgbClr val="002060"/>
                </a:solidFill>
                <a:latin typeface="Arial Black" pitchFamily="34" charset="0"/>
              </a:rPr>
              <a:t>Cassino</a:t>
            </a:r>
            <a:endParaRPr lang="en-US" sz="3600" u="sng" dirty="0">
              <a:solidFill>
                <a:srgbClr val="002060"/>
              </a:solidFill>
              <a:latin typeface="Arial Black" pitchFamily="34" charset="0"/>
            </a:endParaRPr>
          </a:p>
        </p:txBody>
      </p:sp>
      <p:pic>
        <p:nvPicPr>
          <p:cNvPr id="7" name="Content Placeholder 6" descr="photo.jpg"/>
          <p:cNvPicPr>
            <a:picLocks noGrp="1" noChangeAspect="1"/>
          </p:cNvPicPr>
          <p:nvPr>
            <p:ph sz="half" idx="1"/>
          </p:nvPr>
        </p:nvPicPr>
        <p:blipFill>
          <a:blip r:embed="rId2">
            <a:extLst>
              <a:ext uri="{28A0092B-C50C-407E-A947-70E740481C1C}">
                <a14:useLocalDpi xmlns:a14="http://schemas.microsoft.com/office/drawing/2010/main" val="0"/>
              </a:ext>
            </a:extLst>
          </a:blip>
          <a:srcRect t="7975" b="7975"/>
          <a:stretch>
            <a:fillRect/>
          </a:stretch>
        </p:blipFill>
        <p:spPr>
          <a:xfrm>
            <a:off x="0" y="1600200"/>
            <a:ext cx="4495800" cy="5257800"/>
          </a:xfrm>
          <a:prstGeom prst="rect">
            <a:avLst/>
          </a:prstGeom>
          <a:ln>
            <a:noFill/>
          </a:ln>
          <a:effectLst>
            <a:softEdge rad="112500"/>
          </a:effectLst>
        </p:spPr>
      </p:pic>
      <p:pic>
        <p:nvPicPr>
          <p:cNvPr id="8" name="Content Placeholder 7" descr="photo.jpg"/>
          <p:cNvPicPr>
            <a:picLocks noGrp="1" noChangeAspect="1"/>
          </p:cNvPicPr>
          <p:nvPr>
            <p:ph sz="half" idx="2"/>
          </p:nvPr>
        </p:nvPicPr>
        <p:blipFill>
          <a:blip r:embed="rId3">
            <a:extLst>
              <a:ext uri="{28A0092B-C50C-407E-A947-70E740481C1C}">
                <a14:useLocalDpi xmlns:a14="http://schemas.microsoft.com/office/drawing/2010/main" val="0"/>
              </a:ext>
            </a:extLst>
          </a:blip>
          <a:srcRect t="7975" b="7975"/>
          <a:stretch>
            <a:fillRect/>
          </a:stretch>
        </p:blipFill>
        <p:spPr>
          <a:xfrm>
            <a:off x="4648200" y="1600200"/>
            <a:ext cx="4495800" cy="5257800"/>
          </a:xfrm>
          <a:prstGeom prst="rect">
            <a:avLst/>
          </a:prstGeom>
          <a:ln>
            <a:noFill/>
          </a:ln>
          <a:effectLst>
            <a:softEdge rad="112500"/>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321914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152400" y="-152400"/>
            <a:ext cx="8991600" cy="1828800"/>
          </a:xfrm>
        </p:spPr>
        <p:txBody>
          <a:bodyPr>
            <a:normAutofit fontScale="90000"/>
          </a:bodyPr>
          <a:lstStyle/>
          <a:p>
            <a:r>
              <a:rPr lang="en-US" sz="3600" dirty="0" smtClean="0">
                <a:solidFill>
                  <a:schemeClr val="bg1"/>
                </a:solidFill>
                <a:latin typeface="Arial Black" pitchFamily="34" charset="0"/>
              </a:rPr>
              <a:t>Recalling details by building another snowman like the one in Denise Fleming’s book </a:t>
            </a:r>
            <a:r>
              <a:rPr lang="en-US" sz="3600" u="sng" dirty="0" smtClean="0">
                <a:solidFill>
                  <a:schemeClr val="bg1"/>
                </a:solidFill>
                <a:latin typeface="Arial Black" pitchFamily="34" charset="0"/>
              </a:rPr>
              <a:t>The First Day of Winter</a:t>
            </a:r>
            <a:r>
              <a:rPr lang="en-US" sz="3600" dirty="0" smtClean="0">
                <a:solidFill>
                  <a:schemeClr val="bg1"/>
                </a:solidFill>
                <a:latin typeface="Arial Black" pitchFamily="34" charset="0"/>
              </a:rPr>
              <a:t>.</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10163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76200"/>
            <a:ext cx="6934200" cy="584775"/>
          </a:xfrm>
          <a:prstGeom prst="rect">
            <a:avLst/>
          </a:prstGeom>
          <a:noFill/>
        </p:spPr>
        <p:txBody>
          <a:bodyPr wrap="square" rtlCol="0">
            <a:spAutoFit/>
          </a:bodyPr>
          <a:lstStyle/>
          <a:p>
            <a:pPr algn="ctr"/>
            <a:r>
              <a:rPr lang="en-US" sz="3200" dirty="0" smtClean="0">
                <a:latin typeface="Bauhaus 93" pitchFamily="82" charset="0"/>
              </a:rPr>
              <a:t>Sleepy Bears Hibernate</a:t>
            </a:r>
            <a:endParaRPr lang="en-US" sz="3200" dirty="0">
              <a:latin typeface="Bauhaus 93" pitchFamily="82" charset="0"/>
            </a:endParaRPr>
          </a:p>
        </p:txBody>
      </p:sp>
      <p:sp>
        <p:nvSpPr>
          <p:cNvPr id="8" name="Flowchart: Delay 7"/>
          <p:cNvSpPr/>
          <p:nvPr/>
        </p:nvSpPr>
        <p:spPr>
          <a:xfrm rot="16200000">
            <a:off x="495300" y="1104900"/>
            <a:ext cx="3429001" cy="3200400"/>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4419600"/>
            <a:ext cx="4267200" cy="646331"/>
          </a:xfrm>
          <a:prstGeom prst="rect">
            <a:avLst/>
          </a:prstGeom>
          <a:noFill/>
        </p:spPr>
        <p:txBody>
          <a:bodyPr wrap="square" rtlCol="0">
            <a:spAutoFit/>
          </a:bodyPr>
          <a:lstStyle/>
          <a:p>
            <a:r>
              <a:rPr lang="en-US" dirty="0" smtClean="0">
                <a:latin typeface="Arial Black" pitchFamily="34" charset="0"/>
              </a:rPr>
              <a:t>Draw a picture of a den where a bear might hibernate.</a:t>
            </a:r>
            <a:endParaRPr lang="en-US" dirty="0">
              <a:latin typeface="Arial Black" pitchFamily="34" charset="0"/>
            </a:endParaRPr>
          </a:p>
        </p:txBody>
      </p:sp>
      <p:sp>
        <p:nvSpPr>
          <p:cNvPr id="10" name="TextBox 9"/>
          <p:cNvSpPr txBox="1"/>
          <p:nvPr/>
        </p:nvSpPr>
        <p:spPr>
          <a:xfrm>
            <a:off x="4800600" y="838200"/>
            <a:ext cx="3733800" cy="646331"/>
          </a:xfrm>
          <a:prstGeom prst="rect">
            <a:avLst/>
          </a:prstGeom>
          <a:noFill/>
        </p:spPr>
        <p:txBody>
          <a:bodyPr wrap="square" rtlCol="0">
            <a:spAutoFit/>
          </a:bodyPr>
          <a:lstStyle/>
          <a:p>
            <a:r>
              <a:rPr lang="en-US" dirty="0" smtClean="0">
                <a:latin typeface="Arial Black" pitchFamily="34" charset="0"/>
              </a:rPr>
              <a:t>Polar bears hibernate in the __________________________. </a:t>
            </a:r>
            <a:endParaRPr lang="en-US" dirty="0">
              <a:latin typeface="Arial Black" pitchFamily="34" charset="0"/>
            </a:endParaRPr>
          </a:p>
        </p:txBody>
      </p:sp>
      <p:sp>
        <p:nvSpPr>
          <p:cNvPr id="11" name="TextBox 10"/>
          <p:cNvSpPr txBox="1"/>
          <p:nvPr/>
        </p:nvSpPr>
        <p:spPr>
          <a:xfrm>
            <a:off x="4724400" y="2505670"/>
            <a:ext cx="4038600" cy="923330"/>
          </a:xfrm>
          <a:prstGeom prst="rect">
            <a:avLst/>
          </a:prstGeom>
          <a:noFill/>
        </p:spPr>
        <p:txBody>
          <a:bodyPr wrap="square" rtlCol="0">
            <a:spAutoFit/>
          </a:bodyPr>
          <a:lstStyle/>
          <a:p>
            <a:r>
              <a:rPr lang="en-US" dirty="0" smtClean="0">
                <a:latin typeface="Arial Black" pitchFamily="34" charset="0"/>
              </a:rPr>
              <a:t>How many babies do bears usually have at one time? </a:t>
            </a:r>
          </a:p>
          <a:p>
            <a:endParaRPr lang="en-US" dirty="0">
              <a:latin typeface="Arial Black" pitchFamily="34" charset="0"/>
            </a:endParaRPr>
          </a:p>
        </p:txBody>
      </p:sp>
      <p:sp>
        <p:nvSpPr>
          <p:cNvPr id="12" name="Oval 11"/>
          <p:cNvSpPr/>
          <p:nvPr/>
        </p:nvSpPr>
        <p:spPr>
          <a:xfrm>
            <a:off x="4876800" y="31242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76800" y="35052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876800" y="3886200"/>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57800" y="3004572"/>
            <a:ext cx="2819400" cy="1338828"/>
          </a:xfrm>
          <a:prstGeom prst="rect">
            <a:avLst/>
          </a:prstGeom>
          <a:noFill/>
        </p:spPr>
        <p:txBody>
          <a:bodyPr wrap="square" rtlCol="0">
            <a:spAutoFit/>
          </a:bodyPr>
          <a:lstStyle/>
          <a:p>
            <a:pPr>
              <a:lnSpc>
                <a:spcPct val="150000"/>
              </a:lnSpc>
            </a:pPr>
            <a:r>
              <a:rPr lang="en-US" dirty="0" smtClean="0">
                <a:latin typeface="Arial Black" pitchFamily="34" charset="0"/>
              </a:rPr>
              <a:t>One</a:t>
            </a:r>
          </a:p>
          <a:p>
            <a:pPr>
              <a:lnSpc>
                <a:spcPct val="150000"/>
              </a:lnSpc>
            </a:pPr>
            <a:r>
              <a:rPr lang="en-US" dirty="0" smtClean="0">
                <a:latin typeface="Arial Black" pitchFamily="34" charset="0"/>
              </a:rPr>
              <a:t>Two</a:t>
            </a:r>
          </a:p>
          <a:p>
            <a:pPr>
              <a:lnSpc>
                <a:spcPct val="150000"/>
              </a:lnSpc>
            </a:pPr>
            <a:r>
              <a:rPr lang="en-US" dirty="0" smtClean="0">
                <a:latin typeface="Arial Black" pitchFamily="34" charset="0"/>
              </a:rPr>
              <a:t>Three</a:t>
            </a:r>
            <a:endParaRPr lang="en-US" dirty="0">
              <a:latin typeface="Arial Black" pitchFamily="34" charset="0"/>
            </a:endParaRPr>
          </a:p>
        </p:txBody>
      </p:sp>
      <p:sp>
        <p:nvSpPr>
          <p:cNvPr id="16" name="TextBox 15"/>
          <p:cNvSpPr txBox="1"/>
          <p:nvPr/>
        </p:nvSpPr>
        <p:spPr>
          <a:xfrm>
            <a:off x="4800600" y="1676400"/>
            <a:ext cx="3733800" cy="646331"/>
          </a:xfrm>
          <a:prstGeom prst="rect">
            <a:avLst/>
          </a:prstGeom>
          <a:noFill/>
        </p:spPr>
        <p:txBody>
          <a:bodyPr wrap="square" rtlCol="0">
            <a:spAutoFit/>
          </a:bodyPr>
          <a:lstStyle/>
          <a:p>
            <a:r>
              <a:rPr lang="en-US" dirty="0" smtClean="0">
                <a:latin typeface="Arial Black" pitchFamily="34" charset="0"/>
              </a:rPr>
              <a:t>What is a baby bear called?</a:t>
            </a:r>
          </a:p>
          <a:p>
            <a:pPr algn="ctr"/>
            <a:r>
              <a:rPr lang="en-US" dirty="0">
                <a:latin typeface="Arial Black" pitchFamily="34" charset="0"/>
              </a:rPr>
              <a:t>p</a:t>
            </a:r>
            <a:r>
              <a:rPr lang="en-US" dirty="0" smtClean="0">
                <a:latin typeface="Arial Black" pitchFamily="34" charset="0"/>
              </a:rPr>
              <a:t>up   kitten   cub   colt     </a:t>
            </a:r>
            <a:endParaRPr lang="en-US" dirty="0">
              <a:latin typeface="Arial Black" pitchFamily="34" charset="0"/>
            </a:endParaRPr>
          </a:p>
        </p:txBody>
      </p:sp>
      <p:sp>
        <p:nvSpPr>
          <p:cNvPr id="17" name="TextBox 16"/>
          <p:cNvSpPr txBox="1"/>
          <p:nvPr/>
        </p:nvSpPr>
        <p:spPr>
          <a:xfrm>
            <a:off x="4419600" y="4343400"/>
            <a:ext cx="4648200" cy="2585323"/>
          </a:xfrm>
          <a:prstGeom prst="rect">
            <a:avLst/>
          </a:prstGeom>
          <a:noFill/>
        </p:spPr>
        <p:txBody>
          <a:bodyPr wrap="square" rtlCol="0">
            <a:spAutoFit/>
          </a:bodyPr>
          <a:lstStyle/>
          <a:p>
            <a:pPr algn="just">
              <a:lnSpc>
                <a:spcPct val="150000"/>
              </a:lnSpc>
            </a:pPr>
            <a:r>
              <a:rPr lang="en-US" dirty="0" smtClean="0">
                <a:latin typeface="Arial Black" pitchFamily="34" charset="0"/>
              </a:rPr>
              <a:t>In what season do bears build their dens? ________________ .</a:t>
            </a:r>
          </a:p>
          <a:p>
            <a:pPr algn="just">
              <a:lnSpc>
                <a:spcPct val="150000"/>
              </a:lnSpc>
            </a:pPr>
            <a:r>
              <a:rPr lang="en-US" dirty="0" smtClean="0">
                <a:latin typeface="Arial Black" pitchFamily="34" charset="0"/>
              </a:rPr>
              <a:t>In the winter, bears ________________.</a:t>
            </a:r>
          </a:p>
          <a:p>
            <a:pPr algn="just">
              <a:lnSpc>
                <a:spcPct val="150000"/>
              </a:lnSpc>
            </a:pPr>
            <a:r>
              <a:rPr lang="en-US" dirty="0" smtClean="0">
                <a:latin typeface="Arial Black" pitchFamily="34" charset="0"/>
              </a:rPr>
              <a:t>During what season do bears leave their dens? _________________________.</a:t>
            </a:r>
          </a:p>
          <a:p>
            <a:pPr algn="ctr">
              <a:lnSpc>
                <a:spcPct val="150000"/>
              </a:lnSpc>
            </a:pPr>
            <a:r>
              <a:rPr lang="en-US" dirty="0">
                <a:latin typeface="Arial Black" pitchFamily="34" charset="0"/>
              </a:rPr>
              <a:t>h</a:t>
            </a:r>
            <a:r>
              <a:rPr lang="en-US" dirty="0" smtClean="0">
                <a:latin typeface="Arial Black" pitchFamily="34" charset="0"/>
              </a:rPr>
              <a:t>ibernate       spring      fall</a:t>
            </a:r>
            <a:endParaRPr lang="en-US" dirty="0">
              <a:latin typeface="Arial Black" pitchFamily="34" charset="0"/>
            </a:endParaRPr>
          </a:p>
        </p:txBody>
      </p:sp>
      <p:sp>
        <p:nvSpPr>
          <p:cNvPr id="18" name="TextBox 17"/>
          <p:cNvSpPr txBox="1"/>
          <p:nvPr/>
        </p:nvSpPr>
        <p:spPr>
          <a:xfrm>
            <a:off x="76200" y="5228272"/>
            <a:ext cx="4191000" cy="1477328"/>
          </a:xfrm>
          <a:prstGeom prst="rect">
            <a:avLst/>
          </a:prstGeom>
          <a:noFill/>
        </p:spPr>
        <p:txBody>
          <a:bodyPr wrap="square" rtlCol="0">
            <a:spAutoFit/>
          </a:bodyPr>
          <a:lstStyle/>
          <a:p>
            <a:r>
              <a:rPr lang="en-US" dirty="0" smtClean="0">
                <a:latin typeface="Arial Black" pitchFamily="34" charset="0"/>
              </a:rPr>
              <a:t>What do bears do before they hibernate?  Circle your answer.</a:t>
            </a:r>
            <a:endParaRPr lang="en-US" dirty="0">
              <a:latin typeface="Arial Black" pitchFamily="34" charset="0"/>
            </a:endParaRPr>
          </a:p>
          <a:p>
            <a:pPr>
              <a:buFont typeface="Arial" pitchFamily="34" charset="0"/>
              <a:buChar char="•"/>
            </a:pPr>
            <a:r>
              <a:rPr lang="en-US" dirty="0" smtClean="0">
                <a:latin typeface="Arial Black" pitchFamily="34" charset="0"/>
              </a:rPr>
              <a:t> Read books  </a:t>
            </a:r>
          </a:p>
          <a:p>
            <a:pPr>
              <a:buFont typeface="Arial" pitchFamily="34" charset="0"/>
              <a:buChar char="•"/>
            </a:pPr>
            <a:r>
              <a:rPr lang="en-US" dirty="0" smtClean="0">
                <a:latin typeface="Arial Black" pitchFamily="34" charset="0"/>
              </a:rPr>
              <a:t> Watch TV  </a:t>
            </a:r>
          </a:p>
          <a:p>
            <a:pPr>
              <a:buFont typeface="Arial" pitchFamily="34" charset="0"/>
              <a:buChar char="•"/>
            </a:pPr>
            <a:r>
              <a:rPr lang="en-US" dirty="0" smtClean="0">
                <a:latin typeface="Arial Black" pitchFamily="34" charset="0"/>
              </a:rPr>
              <a:t> Eat a lot</a:t>
            </a:r>
            <a:endParaRPr lang="en-US" dirty="0">
              <a:latin typeface="Arial Black" pitchFamily="34" charset="0"/>
            </a:endParaRPr>
          </a:p>
        </p:txBody>
      </p:sp>
      <p:pic>
        <p:nvPicPr>
          <p:cNvPr id="1028" name="Picture 4" descr="C:\Documents and Settings\librarian\Local Settings\Temporary Internet Files\Content.IE5\3BGB8YFD\MCj03663780000[1].wmf"/>
          <p:cNvPicPr>
            <a:picLocks noChangeAspect="1" noChangeArrowheads="1"/>
          </p:cNvPicPr>
          <p:nvPr/>
        </p:nvPicPr>
        <p:blipFill>
          <a:blip r:embed="rId2" cstate="print">
            <a:duotone>
              <a:schemeClr val="accent6">
                <a:shade val="45000"/>
                <a:satMod val="135000"/>
              </a:schemeClr>
              <a:prstClr val="white"/>
            </a:duotone>
          </a:blip>
          <a:srcRect/>
          <a:stretch>
            <a:fillRect/>
          </a:stretch>
        </p:blipFill>
        <p:spPr bwMode="auto">
          <a:xfrm flipH="1">
            <a:off x="1045444" y="110116"/>
            <a:ext cx="1295590" cy="829255"/>
          </a:xfrm>
          <a:prstGeom prst="rect">
            <a:avLst/>
          </a:prstGeom>
          <a:noFill/>
        </p:spPr>
      </p:pic>
      <p:pic>
        <p:nvPicPr>
          <p:cNvPr id="1029"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33400" y="152400"/>
            <a:ext cx="381000" cy="362479"/>
          </a:xfrm>
          <a:prstGeom prst="rect">
            <a:avLst/>
          </a:prstGeom>
          <a:noFill/>
        </p:spPr>
      </p:pic>
      <p:pic>
        <p:nvPicPr>
          <p:cNvPr id="23"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6200" y="228600"/>
            <a:ext cx="381000" cy="362479"/>
          </a:xfrm>
          <a:prstGeom prst="rect">
            <a:avLst/>
          </a:prstGeom>
          <a:noFill/>
        </p:spPr>
      </p:pic>
      <p:pic>
        <p:nvPicPr>
          <p:cNvPr id="2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81000" y="533400"/>
            <a:ext cx="381000" cy="362479"/>
          </a:xfrm>
          <a:prstGeom prst="rect">
            <a:avLst/>
          </a:prstGeom>
          <a:noFill/>
        </p:spPr>
      </p:pic>
      <p:pic>
        <p:nvPicPr>
          <p:cNvPr id="2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114800" y="838200"/>
            <a:ext cx="381000" cy="362479"/>
          </a:xfrm>
          <a:prstGeom prst="rect">
            <a:avLst/>
          </a:prstGeom>
          <a:noFill/>
        </p:spPr>
      </p:pic>
      <p:pic>
        <p:nvPicPr>
          <p:cNvPr id="2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657600" y="914400"/>
            <a:ext cx="381000" cy="362479"/>
          </a:xfrm>
          <a:prstGeom prst="rect">
            <a:avLst/>
          </a:prstGeom>
          <a:noFill/>
        </p:spPr>
      </p:pic>
      <p:pic>
        <p:nvPicPr>
          <p:cNvPr id="27"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962400" y="1219200"/>
            <a:ext cx="381000" cy="362479"/>
          </a:xfrm>
          <a:prstGeom prst="rect">
            <a:avLst/>
          </a:prstGeom>
          <a:noFill/>
        </p:spPr>
      </p:pic>
      <p:pic>
        <p:nvPicPr>
          <p:cNvPr id="28"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33400" y="1085321"/>
            <a:ext cx="381000" cy="362479"/>
          </a:xfrm>
          <a:prstGeom prst="rect">
            <a:avLst/>
          </a:prstGeom>
          <a:noFill/>
        </p:spPr>
      </p:pic>
      <p:pic>
        <p:nvPicPr>
          <p:cNvPr id="29"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6200" y="1161521"/>
            <a:ext cx="381000" cy="362479"/>
          </a:xfrm>
          <a:prstGeom prst="rect">
            <a:avLst/>
          </a:prstGeom>
          <a:noFill/>
        </p:spPr>
      </p:pic>
      <p:pic>
        <p:nvPicPr>
          <p:cNvPr id="30"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81000" y="1466321"/>
            <a:ext cx="381000" cy="362479"/>
          </a:xfrm>
          <a:prstGeom prst="rect">
            <a:avLst/>
          </a:prstGeom>
          <a:noFill/>
        </p:spPr>
      </p:pic>
      <p:pic>
        <p:nvPicPr>
          <p:cNvPr id="31"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467600" y="76200"/>
            <a:ext cx="381000" cy="362479"/>
          </a:xfrm>
          <a:prstGeom prst="rect">
            <a:avLst/>
          </a:prstGeom>
          <a:noFill/>
        </p:spPr>
      </p:pic>
      <p:pic>
        <p:nvPicPr>
          <p:cNvPr id="32"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010400" y="152400"/>
            <a:ext cx="381000" cy="362479"/>
          </a:xfrm>
          <a:prstGeom prst="rect">
            <a:avLst/>
          </a:prstGeom>
          <a:noFill/>
        </p:spPr>
      </p:pic>
      <p:pic>
        <p:nvPicPr>
          <p:cNvPr id="33"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315200" y="457200"/>
            <a:ext cx="381000" cy="362479"/>
          </a:xfrm>
          <a:prstGeom prst="rect">
            <a:avLst/>
          </a:prstGeom>
          <a:noFill/>
        </p:spPr>
      </p:pic>
      <p:pic>
        <p:nvPicPr>
          <p:cNvPr id="3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343400" y="3447521"/>
            <a:ext cx="381000" cy="362479"/>
          </a:xfrm>
          <a:prstGeom prst="rect">
            <a:avLst/>
          </a:prstGeom>
          <a:noFill/>
        </p:spPr>
      </p:pic>
      <p:pic>
        <p:nvPicPr>
          <p:cNvPr id="3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886200" y="3505200"/>
            <a:ext cx="381000" cy="362479"/>
          </a:xfrm>
          <a:prstGeom prst="rect">
            <a:avLst/>
          </a:prstGeom>
          <a:noFill/>
        </p:spPr>
      </p:pic>
      <p:pic>
        <p:nvPicPr>
          <p:cNvPr id="3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191000" y="3828521"/>
            <a:ext cx="381000" cy="362479"/>
          </a:xfrm>
          <a:prstGeom prst="rect">
            <a:avLst/>
          </a:prstGeom>
          <a:noFill/>
        </p:spPr>
      </p:pic>
      <p:pic>
        <p:nvPicPr>
          <p:cNvPr id="37"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6858000" y="3276600"/>
            <a:ext cx="381000" cy="362479"/>
          </a:xfrm>
          <a:prstGeom prst="rect">
            <a:avLst/>
          </a:prstGeom>
          <a:noFill/>
        </p:spPr>
      </p:pic>
      <p:pic>
        <p:nvPicPr>
          <p:cNvPr id="38"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6400800" y="3352800"/>
            <a:ext cx="381000" cy="362479"/>
          </a:xfrm>
          <a:prstGeom prst="rect">
            <a:avLst/>
          </a:prstGeom>
          <a:noFill/>
        </p:spPr>
      </p:pic>
      <p:pic>
        <p:nvPicPr>
          <p:cNvPr id="39"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6705600" y="3657600"/>
            <a:ext cx="381000" cy="362479"/>
          </a:xfrm>
          <a:prstGeom prst="rect">
            <a:avLst/>
          </a:prstGeom>
          <a:noFill/>
        </p:spPr>
      </p:pic>
      <p:pic>
        <p:nvPicPr>
          <p:cNvPr id="40"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686800" y="2057400"/>
            <a:ext cx="381000" cy="362479"/>
          </a:xfrm>
          <a:prstGeom prst="rect">
            <a:avLst/>
          </a:prstGeom>
          <a:noFill/>
        </p:spPr>
      </p:pic>
      <p:pic>
        <p:nvPicPr>
          <p:cNvPr id="41"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229600" y="2133600"/>
            <a:ext cx="381000" cy="362479"/>
          </a:xfrm>
          <a:prstGeom prst="rect">
            <a:avLst/>
          </a:prstGeom>
          <a:noFill/>
        </p:spPr>
      </p:pic>
      <p:pic>
        <p:nvPicPr>
          <p:cNvPr id="42"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534400" y="2438400"/>
            <a:ext cx="381000" cy="362479"/>
          </a:xfrm>
          <a:prstGeom prst="rect">
            <a:avLst/>
          </a:prstGeom>
          <a:noFill/>
        </p:spPr>
      </p:pic>
      <p:pic>
        <p:nvPicPr>
          <p:cNvPr id="43"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200400" y="5962121"/>
            <a:ext cx="381000" cy="362479"/>
          </a:xfrm>
          <a:prstGeom prst="rect">
            <a:avLst/>
          </a:prstGeom>
          <a:noFill/>
        </p:spPr>
      </p:pic>
      <p:pic>
        <p:nvPicPr>
          <p:cNvPr id="4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2743200" y="6038321"/>
            <a:ext cx="381000" cy="362479"/>
          </a:xfrm>
          <a:prstGeom prst="rect">
            <a:avLst/>
          </a:prstGeom>
          <a:noFill/>
        </p:spPr>
      </p:pic>
      <p:pic>
        <p:nvPicPr>
          <p:cNvPr id="4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048000" y="6343121"/>
            <a:ext cx="381000" cy="362479"/>
          </a:xfrm>
          <a:prstGeom prst="rect">
            <a:avLst/>
          </a:prstGeom>
          <a:noFill/>
        </p:spPr>
      </p:pic>
      <p:pic>
        <p:nvPicPr>
          <p:cNvPr id="4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229600" y="3429000"/>
            <a:ext cx="381000" cy="362479"/>
          </a:xfrm>
          <a:prstGeom prst="rect">
            <a:avLst/>
          </a:prstGeom>
          <a:noFill/>
        </p:spPr>
      </p:pic>
      <p:pic>
        <p:nvPicPr>
          <p:cNvPr id="47"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7772400" y="3505200"/>
            <a:ext cx="381000" cy="362479"/>
          </a:xfrm>
          <a:prstGeom prst="rect">
            <a:avLst/>
          </a:prstGeom>
          <a:noFill/>
        </p:spPr>
      </p:pic>
      <p:pic>
        <p:nvPicPr>
          <p:cNvPr id="48"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077200" y="3810000"/>
            <a:ext cx="381000" cy="362479"/>
          </a:xfrm>
          <a:prstGeom prst="rect">
            <a:avLst/>
          </a:prstGeom>
          <a:noFill/>
        </p:spPr>
      </p:pic>
      <p:pic>
        <p:nvPicPr>
          <p:cNvPr id="49"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191000" y="1981200"/>
            <a:ext cx="381000" cy="362479"/>
          </a:xfrm>
          <a:prstGeom prst="rect">
            <a:avLst/>
          </a:prstGeom>
          <a:noFill/>
        </p:spPr>
      </p:pic>
      <p:pic>
        <p:nvPicPr>
          <p:cNvPr id="50"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0" y="2286000"/>
            <a:ext cx="381000" cy="362479"/>
          </a:xfrm>
          <a:prstGeom prst="rect">
            <a:avLst/>
          </a:prstGeom>
          <a:noFill/>
        </p:spPr>
      </p:pic>
      <p:pic>
        <p:nvPicPr>
          <p:cNvPr id="51"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458200" y="457200"/>
            <a:ext cx="381000" cy="362479"/>
          </a:xfrm>
          <a:prstGeom prst="rect">
            <a:avLst/>
          </a:prstGeom>
          <a:noFill/>
        </p:spPr>
      </p:pic>
      <p:pic>
        <p:nvPicPr>
          <p:cNvPr id="52"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8382000" y="4953000"/>
            <a:ext cx="381000" cy="362479"/>
          </a:xfrm>
          <a:prstGeom prst="rect">
            <a:avLst/>
          </a:prstGeom>
          <a:noFill/>
        </p:spPr>
      </p:pic>
      <p:pic>
        <p:nvPicPr>
          <p:cNvPr id="53"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228600" y="3048000"/>
            <a:ext cx="381000" cy="362479"/>
          </a:xfrm>
          <a:prstGeom prst="rect">
            <a:avLst/>
          </a:prstGeom>
          <a:noFill/>
        </p:spPr>
      </p:pic>
      <p:pic>
        <p:nvPicPr>
          <p:cNvPr id="5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886200" y="2819400"/>
            <a:ext cx="381000" cy="362479"/>
          </a:xfrm>
          <a:prstGeom prst="rect">
            <a:avLst/>
          </a:prstGeom>
          <a:noFill/>
        </p:spPr>
      </p:pic>
      <p:pic>
        <p:nvPicPr>
          <p:cNvPr id="5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505200" y="4800600"/>
            <a:ext cx="381000" cy="362479"/>
          </a:xfrm>
          <a:prstGeom prst="rect">
            <a:avLst/>
          </a:prstGeom>
          <a:noFill/>
        </p:spPr>
      </p:pic>
      <p:pic>
        <p:nvPicPr>
          <p:cNvPr id="5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038600" y="6248400"/>
            <a:ext cx="381000" cy="362479"/>
          </a:xfrm>
          <a:prstGeom prst="rect">
            <a:avLst/>
          </a:prstGeom>
          <a:noFill/>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librarian\Local Settings\Temporary Internet Files\Content.IE5\CCYP3K1N\MPj04385990000[1].jpg"/>
          <p:cNvPicPr>
            <a:picLocks noChangeAspect="1" noChangeArrowheads="1"/>
          </p:cNvPicPr>
          <p:nvPr/>
        </p:nvPicPr>
        <p:blipFill>
          <a:blip r:embed="rId2" cstate="print">
            <a:clrChange>
              <a:clrFrom>
                <a:srgbClr val="000C34"/>
              </a:clrFrom>
              <a:clrTo>
                <a:srgbClr val="000C34">
                  <a:alpha val="0"/>
                </a:srgbClr>
              </a:clrTo>
            </a:clrChange>
            <a:lum contrast="10000"/>
          </a:blip>
          <a:srcRect t="30882"/>
          <a:stretch>
            <a:fillRect/>
          </a:stretch>
        </p:blipFill>
        <p:spPr bwMode="auto">
          <a:xfrm>
            <a:off x="0" y="4811486"/>
            <a:ext cx="9144000" cy="2046514"/>
          </a:xfrm>
          <a:prstGeom prst="rect">
            <a:avLst/>
          </a:prstGeom>
          <a:noFill/>
        </p:spPr>
      </p:pic>
      <p:sp>
        <p:nvSpPr>
          <p:cNvPr id="2" name="Oval 1"/>
          <p:cNvSpPr/>
          <p:nvPr/>
        </p:nvSpPr>
        <p:spPr>
          <a:xfrm>
            <a:off x="3352800" y="4038600"/>
            <a:ext cx="2514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791200" y="2057400"/>
            <a:ext cx="2514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85800" y="2209800"/>
            <a:ext cx="2514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124200" y="381000"/>
            <a:ext cx="2514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1752600" y="1143000"/>
            <a:ext cx="1447800"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143000"/>
            <a:ext cx="1371600"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4"/>
          </p:cNvCxnSpPr>
          <p:nvPr/>
        </p:nvCxnSpPr>
        <p:spPr>
          <a:xfrm rot="5400000">
            <a:off x="5848350" y="4362450"/>
            <a:ext cx="1143000" cy="12573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1828800" y="4572000"/>
            <a:ext cx="1524000"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5200" y="2971800"/>
            <a:ext cx="2057400" cy="830997"/>
          </a:xfrm>
          <a:prstGeom prst="rect">
            <a:avLst/>
          </a:prstGeom>
          <a:noFill/>
        </p:spPr>
        <p:txBody>
          <a:bodyPr wrap="square" rtlCol="0">
            <a:spAutoFit/>
          </a:bodyPr>
          <a:lstStyle/>
          <a:p>
            <a:pPr algn="ctr"/>
            <a:r>
              <a:rPr lang="en-US" sz="2400" dirty="0" smtClean="0">
                <a:latin typeface="Bauhaus 93" pitchFamily="82" charset="0"/>
              </a:rPr>
              <a:t>Hibernation Cycle</a:t>
            </a:r>
            <a:endParaRPr lang="en-US" sz="2400" dirty="0">
              <a:latin typeface="Bauhaus 93" pitchFamily="82" charset="0"/>
            </a:endParaRPr>
          </a:p>
        </p:txBody>
      </p:sp>
      <p:sp>
        <p:nvSpPr>
          <p:cNvPr id="29" name="TextBox 28"/>
          <p:cNvSpPr txBox="1"/>
          <p:nvPr/>
        </p:nvSpPr>
        <p:spPr>
          <a:xfrm>
            <a:off x="3733800" y="2237601"/>
            <a:ext cx="1524000" cy="276999"/>
          </a:xfrm>
          <a:prstGeom prst="rect">
            <a:avLst/>
          </a:prstGeom>
          <a:noFill/>
        </p:spPr>
        <p:txBody>
          <a:bodyPr wrap="square" rtlCol="0">
            <a:spAutoFit/>
          </a:bodyPr>
          <a:lstStyle/>
          <a:p>
            <a:r>
              <a:rPr lang="en-US" sz="1200" dirty="0" smtClean="0">
                <a:latin typeface="Arial Black" pitchFamily="34" charset="0"/>
              </a:rPr>
              <a:t>Getting Ready</a:t>
            </a:r>
            <a:endParaRPr lang="en-US" sz="1200" dirty="0">
              <a:latin typeface="Arial Black" pitchFamily="34" charset="0"/>
            </a:endParaRPr>
          </a:p>
        </p:txBody>
      </p:sp>
      <p:sp>
        <p:nvSpPr>
          <p:cNvPr id="30" name="TextBox 29"/>
          <p:cNvSpPr txBox="1"/>
          <p:nvPr/>
        </p:nvSpPr>
        <p:spPr>
          <a:xfrm>
            <a:off x="6477000" y="3990201"/>
            <a:ext cx="1524000" cy="276999"/>
          </a:xfrm>
          <a:prstGeom prst="rect">
            <a:avLst/>
          </a:prstGeom>
          <a:noFill/>
        </p:spPr>
        <p:txBody>
          <a:bodyPr wrap="square" rtlCol="0">
            <a:spAutoFit/>
          </a:bodyPr>
          <a:lstStyle/>
          <a:p>
            <a:r>
              <a:rPr lang="en-US" sz="1200" dirty="0" smtClean="0">
                <a:latin typeface="Arial Black" pitchFamily="34" charset="0"/>
              </a:rPr>
              <a:t>Finding a Den</a:t>
            </a:r>
            <a:endParaRPr lang="en-US" sz="1200" dirty="0">
              <a:latin typeface="Arial Black" pitchFamily="34" charset="0"/>
            </a:endParaRPr>
          </a:p>
        </p:txBody>
      </p:sp>
      <p:sp>
        <p:nvSpPr>
          <p:cNvPr id="32" name="TextBox 31"/>
          <p:cNvSpPr txBox="1"/>
          <p:nvPr/>
        </p:nvSpPr>
        <p:spPr>
          <a:xfrm>
            <a:off x="3810000" y="5971401"/>
            <a:ext cx="1524000" cy="276999"/>
          </a:xfrm>
          <a:prstGeom prst="rect">
            <a:avLst/>
          </a:prstGeom>
          <a:noFill/>
        </p:spPr>
        <p:txBody>
          <a:bodyPr wrap="square" rtlCol="0">
            <a:spAutoFit/>
          </a:bodyPr>
          <a:lstStyle/>
          <a:p>
            <a:pPr algn="ctr"/>
            <a:r>
              <a:rPr lang="en-US" sz="1200" dirty="0" smtClean="0">
                <a:latin typeface="Arial Black" pitchFamily="34" charset="0"/>
              </a:rPr>
              <a:t>Hibernating</a:t>
            </a:r>
            <a:endParaRPr lang="en-US" sz="1200" dirty="0">
              <a:latin typeface="Arial Black" pitchFamily="34" charset="0"/>
            </a:endParaRPr>
          </a:p>
        </p:txBody>
      </p:sp>
      <p:sp>
        <p:nvSpPr>
          <p:cNvPr id="33" name="TextBox 32"/>
          <p:cNvSpPr txBox="1"/>
          <p:nvPr/>
        </p:nvSpPr>
        <p:spPr>
          <a:xfrm>
            <a:off x="1143000" y="4066401"/>
            <a:ext cx="1752600" cy="276999"/>
          </a:xfrm>
          <a:prstGeom prst="rect">
            <a:avLst/>
          </a:prstGeom>
          <a:noFill/>
        </p:spPr>
        <p:txBody>
          <a:bodyPr wrap="square" rtlCol="0">
            <a:spAutoFit/>
          </a:bodyPr>
          <a:lstStyle/>
          <a:p>
            <a:r>
              <a:rPr lang="en-US" sz="1200" dirty="0" smtClean="0">
                <a:latin typeface="Arial Black" pitchFamily="34" charset="0"/>
              </a:rPr>
              <a:t>Leaving the Den</a:t>
            </a:r>
            <a:endParaRPr lang="en-US" sz="1200" dirty="0">
              <a:latin typeface="Arial Black" pitchFamily="34" charset="0"/>
            </a:endParaRPr>
          </a:p>
        </p:txBody>
      </p:sp>
      <p:pic>
        <p:nvPicPr>
          <p:cNvPr id="3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2438400" y="1905000"/>
            <a:ext cx="381000" cy="362479"/>
          </a:xfrm>
          <a:prstGeom prst="rect">
            <a:avLst/>
          </a:prstGeom>
          <a:noFill/>
        </p:spPr>
      </p:pic>
      <p:pic>
        <p:nvPicPr>
          <p:cNvPr id="3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124200" y="2514600"/>
            <a:ext cx="381000" cy="362479"/>
          </a:xfrm>
          <a:prstGeom prst="rect">
            <a:avLst/>
          </a:prstGeom>
          <a:noFill/>
        </p:spPr>
      </p:pic>
      <p:pic>
        <p:nvPicPr>
          <p:cNvPr id="3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2743200" y="1447800"/>
            <a:ext cx="381000" cy="362479"/>
          </a:xfrm>
          <a:prstGeom prst="rect">
            <a:avLst/>
          </a:prstGeom>
          <a:noFill/>
        </p:spPr>
      </p:pic>
      <p:pic>
        <p:nvPicPr>
          <p:cNvPr id="37"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715000" y="1524000"/>
            <a:ext cx="381000" cy="362479"/>
          </a:xfrm>
          <a:prstGeom prst="rect">
            <a:avLst/>
          </a:prstGeom>
          <a:noFill/>
        </p:spPr>
      </p:pic>
      <p:pic>
        <p:nvPicPr>
          <p:cNvPr id="38"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105400" y="2590800"/>
            <a:ext cx="381000" cy="362479"/>
          </a:xfrm>
          <a:prstGeom prst="rect">
            <a:avLst/>
          </a:prstGeom>
          <a:noFill/>
        </p:spPr>
      </p:pic>
      <p:pic>
        <p:nvPicPr>
          <p:cNvPr id="39"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715000" y="2133600"/>
            <a:ext cx="381000" cy="362479"/>
          </a:xfrm>
          <a:prstGeom prst="rect">
            <a:avLst/>
          </a:prstGeom>
          <a:noFill/>
        </p:spPr>
      </p:pic>
      <p:pic>
        <p:nvPicPr>
          <p:cNvPr id="40"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4038600" y="2743200"/>
            <a:ext cx="381000" cy="362479"/>
          </a:xfrm>
          <a:prstGeom prst="rect">
            <a:avLst/>
          </a:prstGeom>
          <a:noFill/>
        </p:spPr>
      </p:pic>
      <p:pic>
        <p:nvPicPr>
          <p:cNvPr id="41"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029200" y="3352800"/>
            <a:ext cx="381000" cy="362479"/>
          </a:xfrm>
          <a:prstGeom prst="rect">
            <a:avLst/>
          </a:prstGeom>
          <a:noFill/>
        </p:spPr>
      </p:pic>
      <p:pic>
        <p:nvPicPr>
          <p:cNvPr id="42"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505200" y="3352800"/>
            <a:ext cx="381000" cy="362479"/>
          </a:xfrm>
          <a:prstGeom prst="rect">
            <a:avLst/>
          </a:prstGeom>
          <a:noFill/>
        </p:spPr>
      </p:pic>
      <p:pic>
        <p:nvPicPr>
          <p:cNvPr id="43"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2438400" y="4495800"/>
            <a:ext cx="381000" cy="362479"/>
          </a:xfrm>
          <a:prstGeom prst="rect">
            <a:avLst/>
          </a:prstGeom>
          <a:noFill/>
        </p:spPr>
      </p:pic>
      <p:pic>
        <p:nvPicPr>
          <p:cNvPr id="44"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638800" y="3962400"/>
            <a:ext cx="381000" cy="362479"/>
          </a:xfrm>
          <a:prstGeom prst="rect">
            <a:avLst/>
          </a:prstGeom>
          <a:noFill/>
        </p:spPr>
      </p:pic>
      <p:pic>
        <p:nvPicPr>
          <p:cNvPr id="45"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3200400" y="4267200"/>
            <a:ext cx="381000" cy="362479"/>
          </a:xfrm>
          <a:prstGeom prst="rect">
            <a:avLst/>
          </a:prstGeom>
          <a:noFill/>
        </p:spPr>
      </p:pic>
      <p:pic>
        <p:nvPicPr>
          <p:cNvPr id="46" name="Picture 5" descr="C:\Documents and Settings\librarian\Local Settings\Temporary Internet Files\Content.IE5\2DK61YJ1\MCj04363870000[1].png"/>
          <p:cNvPicPr>
            <a:picLocks noChangeAspect="1" noChangeArrowheads="1"/>
          </p:cNvPicPr>
          <p:nvPr/>
        </p:nvPicPr>
        <p:blipFill>
          <a:blip r:embed="rId3" cstate="print"/>
          <a:srcRect/>
          <a:stretch>
            <a:fillRect/>
          </a:stretch>
        </p:blipFill>
        <p:spPr bwMode="auto">
          <a:xfrm>
            <a:off x="5867400" y="4572000"/>
            <a:ext cx="381000" cy="362479"/>
          </a:xfrm>
          <a:prstGeom prst="rect">
            <a:avLst/>
          </a:prstGeom>
          <a:noFill/>
        </p:spPr>
      </p:pic>
      <p:pic>
        <p:nvPicPr>
          <p:cNvPr id="2050" name="Picture 2" descr="C:\Documents and Settings\librarian\Local Settings\Temporary Internet Files\Content.IE5\2DK61YJ1\MCj04325900000[1].png"/>
          <p:cNvPicPr>
            <a:picLocks noChangeAspect="1" noChangeArrowheads="1"/>
          </p:cNvPicPr>
          <p:nvPr/>
        </p:nvPicPr>
        <p:blipFill>
          <a:blip r:embed="rId4" cstate="print"/>
          <a:srcRect/>
          <a:stretch>
            <a:fillRect/>
          </a:stretch>
        </p:blipFill>
        <p:spPr bwMode="auto">
          <a:xfrm flipH="1">
            <a:off x="6172200" y="-228600"/>
            <a:ext cx="2895600" cy="2286000"/>
          </a:xfrm>
          <a:prstGeom prst="rect">
            <a:avLst/>
          </a:prstGeom>
          <a:noFill/>
        </p:spPr>
      </p:pic>
      <p:pic>
        <p:nvPicPr>
          <p:cNvPr id="48" name="Picture 2" descr="C:\Documents and Settings\librarian\Local Settings\Temporary Internet Files\Content.IE5\2DK61YJ1\MCj04325900000[1].png"/>
          <p:cNvPicPr>
            <a:picLocks noChangeAspect="1" noChangeArrowheads="1"/>
          </p:cNvPicPr>
          <p:nvPr/>
        </p:nvPicPr>
        <p:blipFill>
          <a:blip r:embed="rId4" cstate="print"/>
          <a:srcRect/>
          <a:stretch>
            <a:fillRect/>
          </a:stretch>
        </p:blipFill>
        <p:spPr bwMode="auto">
          <a:xfrm>
            <a:off x="0" y="-228600"/>
            <a:ext cx="2819400" cy="2286000"/>
          </a:xfrm>
          <a:prstGeom prst="rect">
            <a:avLst/>
          </a:prstGeom>
          <a:noFill/>
        </p:spPr>
      </p:pic>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ertical Title 8"/>
          <p:cNvSpPr>
            <a:spLocks noGrp="1"/>
          </p:cNvSpPr>
          <p:nvPr>
            <p:ph type="title" orient="vert"/>
          </p:nvPr>
        </p:nvSpPr>
        <p:spPr/>
        <p:txBody>
          <a:bodyPr/>
          <a:lstStyle/>
          <a:p>
            <a:r>
              <a:rPr lang="en-US" dirty="0" smtClean="0"/>
              <a:t>Synonym Rolls</a:t>
            </a:r>
            <a:endParaRPr lang="en-US" dirty="0"/>
          </a:p>
        </p:txBody>
      </p:sp>
      <p:pic>
        <p:nvPicPr>
          <p:cNvPr id="11" name="Picture 10"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838200" y="5410200"/>
            <a:ext cx="7543800" cy="646331"/>
          </a:xfrm>
          <a:prstGeom prst="rect">
            <a:avLst/>
          </a:prstGeom>
          <a:noFill/>
        </p:spPr>
        <p:txBody>
          <a:bodyPr wrap="square" rtlCol="0">
            <a:spAutoFit/>
          </a:bodyPr>
          <a:lstStyle/>
          <a:p>
            <a:pPr algn="ctr"/>
            <a:r>
              <a:rPr lang="en-US" sz="3600" dirty="0" smtClean="0">
                <a:solidFill>
                  <a:schemeClr val="bg1"/>
                </a:solidFill>
                <a:latin typeface="Arial Black" pitchFamily="34" charset="0"/>
              </a:rPr>
              <a:t>Synonym Rolls</a:t>
            </a:r>
            <a:endParaRPr lang="en-US" sz="3600" dirty="0">
              <a:solidFill>
                <a:schemeClr val="bg1"/>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064628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410200"/>
            <a:ext cx="9220200" cy="1447800"/>
          </a:xfrm>
        </p:spPr>
        <p:txBody>
          <a:bodyPr>
            <a:normAutofit fontScale="90000"/>
          </a:bodyPr>
          <a:lstStyle/>
          <a:p>
            <a:r>
              <a:rPr lang="en-US" sz="3600" dirty="0" smtClean="0">
                <a:solidFill>
                  <a:schemeClr val="bg1"/>
                </a:solidFill>
                <a:latin typeface="Arial Black" pitchFamily="34" charset="0"/>
              </a:rPr>
              <a:t>Using sketching as a form of note-taking with “Black Bear’s Winter” booklet.</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126671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152400" y="5532438"/>
            <a:ext cx="8839200" cy="1477962"/>
          </a:xfrm>
        </p:spPr>
        <p:txBody>
          <a:bodyPr>
            <a:noAutofit/>
          </a:bodyPr>
          <a:lstStyle/>
          <a:p>
            <a:r>
              <a:rPr lang="en-US" sz="3600" u="sng" dirty="0" smtClean="0">
                <a:solidFill>
                  <a:schemeClr val="bg1"/>
                </a:solidFill>
                <a:latin typeface="Arial Black" pitchFamily="34" charset="0"/>
              </a:rPr>
              <a:t>The Hat</a:t>
            </a:r>
            <a:r>
              <a:rPr lang="en-US" sz="3600" dirty="0" smtClean="0">
                <a:solidFill>
                  <a:schemeClr val="bg1"/>
                </a:solidFill>
                <a:latin typeface="Arial Black" pitchFamily="34" charset="0"/>
              </a:rPr>
              <a:t> by Jan Brett sequencing and author’s purpose activity.</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21726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838200" y="130314"/>
            <a:ext cx="8077200" cy="707886"/>
          </a:xfrm>
          <a:prstGeom prst="rect">
            <a:avLst/>
          </a:prstGeom>
          <a:noFill/>
        </p:spPr>
        <p:txBody>
          <a:bodyPr wrap="square" rtlCol="0">
            <a:spAutoFit/>
          </a:bodyPr>
          <a:lstStyle/>
          <a:p>
            <a:r>
              <a:rPr lang="en-US" sz="4000" dirty="0" smtClean="0">
                <a:solidFill>
                  <a:srgbClr val="952B2E"/>
                </a:solidFill>
                <a:latin typeface="Arial Black" pitchFamily="34" charset="0"/>
              </a:rPr>
              <a:t>Wearing our hats afterward.</a:t>
            </a:r>
            <a:endParaRPr lang="en-US" sz="4000" dirty="0">
              <a:solidFill>
                <a:srgbClr val="952B2E"/>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450090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62" t="15538" r="40000" b="11151"/>
          <a:stretch/>
        </p:blipFill>
        <p:spPr bwMode="auto">
          <a:xfrm rot="-5400000">
            <a:off x="1337002" y="-533813"/>
            <a:ext cx="6512010" cy="78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672864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sz="3600" dirty="0" smtClean="0">
                <a:solidFill>
                  <a:schemeClr val="bg1"/>
                </a:solidFill>
                <a:latin typeface="Arial Black" pitchFamily="34" charset="0"/>
              </a:rPr>
              <a:t>Following directions to build a snowman in El Paso’s desert winter.</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183418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152400"/>
            <a:ext cx="8229600" cy="1143000"/>
          </a:xfrm>
        </p:spPr>
        <p:txBody>
          <a:bodyPr>
            <a:normAutofit/>
          </a:bodyPr>
          <a:lstStyle/>
          <a:p>
            <a:r>
              <a:rPr lang="en-US" sz="3600" dirty="0" smtClean="0">
                <a:solidFill>
                  <a:srgbClr val="A1BBDB"/>
                </a:solidFill>
                <a:latin typeface="Arial Black" pitchFamily="34" charset="0"/>
              </a:rPr>
              <a:t>We didn’t even have to get cold.</a:t>
            </a:r>
            <a:endParaRPr lang="en-US" sz="3600" dirty="0">
              <a:solidFill>
                <a:srgbClr val="A1BBDB"/>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78526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Skoob</a:t>
            </a:r>
            <a:r>
              <a:rPr lang="en-US" dirty="0" smtClean="0"/>
              <a:t> visits </a:t>
            </a:r>
            <a:r>
              <a:rPr lang="en-US" dirty="0" err="1" smtClean="0"/>
              <a:t>Beneke</a:t>
            </a:r>
            <a:endParaRPr lang="en-US" dirty="0"/>
          </a:p>
        </p:txBody>
      </p:sp>
      <p:pic>
        <p:nvPicPr>
          <p:cNvPr id="4" name="Content Placeholder 3" descr="PIC_040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76200" y="5867400"/>
            <a:ext cx="9372600" cy="1077218"/>
          </a:xfrm>
          <a:prstGeom prst="rect">
            <a:avLst/>
          </a:prstGeom>
          <a:noFill/>
        </p:spPr>
        <p:txBody>
          <a:bodyPr wrap="square" rtlCol="0">
            <a:spAutoFit/>
          </a:bodyPr>
          <a:lstStyle/>
          <a:p>
            <a:pPr algn="ctr"/>
            <a:r>
              <a:rPr lang="en-US" sz="3200" b="1" dirty="0" err="1" smtClean="0">
                <a:latin typeface="Arial Black" pitchFamily="34" charset="0"/>
              </a:rPr>
              <a:t>Skoob</a:t>
            </a:r>
            <a:r>
              <a:rPr lang="en-US" sz="3200" b="1" dirty="0" smtClean="0">
                <a:latin typeface="Arial Black" pitchFamily="34" charset="0"/>
              </a:rPr>
              <a:t>  Visits </a:t>
            </a:r>
            <a:r>
              <a:rPr lang="en-US" sz="3200" b="1" dirty="0" err="1" smtClean="0">
                <a:latin typeface="Arial Black" pitchFamily="34" charset="0"/>
              </a:rPr>
              <a:t>Beneke</a:t>
            </a:r>
            <a:r>
              <a:rPr lang="en-US" sz="3200" b="1" dirty="0" smtClean="0">
                <a:latin typeface="Arial Black" pitchFamily="34" charset="0"/>
              </a:rPr>
              <a:t> </a:t>
            </a:r>
            <a:r>
              <a:rPr lang="en-US" sz="3200" b="1" dirty="0" smtClean="0">
                <a:latin typeface="Arial Black" pitchFamily="34" charset="0"/>
              </a:rPr>
              <a:t>El</a:t>
            </a:r>
            <a:r>
              <a:rPr lang="en-US" sz="3200" b="1" dirty="0" smtClean="0">
                <a:solidFill>
                  <a:schemeClr val="bg1"/>
                </a:solidFill>
                <a:latin typeface="Arial Black" pitchFamily="34" charset="0"/>
              </a:rPr>
              <a:t>ementary</a:t>
            </a:r>
          </a:p>
          <a:p>
            <a:pPr algn="ctr"/>
            <a:r>
              <a:rPr lang="en-US" sz="3200" b="1" dirty="0" smtClean="0">
                <a:latin typeface="Arial Black" pitchFamily="34" charset="0"/>
              </a:rPr>
              <a:t>And Valerie meets Jackie </a:t>
            </a:r>
            <a:r>
              <a:rPr lang="en-US" sz="3200" b="1" dirty="0" smtClean="0">
                <a:solidFill>
                  <a:schemeClr val="bg1"/>
                </a:solidFill>
                <a:latin typeface="Arial Black" pitchFamily="34" charset="0"/>
              </a:rPr>
              <a:t>Mims Hopkins</a:t>
            </a:r>
            <a:r>
              <a:rPr lang="en-US" sz="3200" b="1" dirty="0" smtClean="0">
                <a:latin typeface="Arial Black" pitchFamily="34" charset="0"/>
              </a:rPr>
              <a:t>.</a:t>
            </a:r>
            <a:endParaRPr lang="en-US" sz="3200" b="1" dirty="0">
              <a:latin typeface="Arial Black" pitchFamily="34" charset="0"/>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0" y="0"/>
            <a:ext cx="8839200" cy="1077218"/>
          </a:xfrm>
          <a:prstGeom prst="rect">
            <a:avLst/>
          </a:prstGeom>
          <a:noFill/>
        </p:spPr>
        <p:txBody>
          <a:bodyPr wrap="square" rtlCol="0">
            <a:spAutoFit/>
          </a:bodyPr>
          <a:lstStyle/>
          <a:p>
            <a:pPr algn="ctr"/>
            <a:r>
              <a:rPr lang="en-US" sz="3200" dirty="0" smtClean="0">
                <a:solidFill>
                  <a:srgbClr val="D20000"/>
                </a:solidFill>
                <a:latin typeface="Arial Black" pitchFamily="34" charset="0"/>
              </a:rPr>
              <a:t>Judy </a:t>
            </a:r>
            <a:r>
              <a:rPr lang="en-US" sz="3200" dirty="0" err="1" smtClean="0">
                <a:solidFill>
                  <a:srgbClr val="D20000"/>
                </a:solidFill>
                <a:latin typeface="Arial Black" pitchFamily="34" charset="0"/>
              </a:rPr>
              <a:t>Dallinger</a:t>
            </a:r>
            <a:r>
              <a:rPr lang="en-US" sz="3200" dirty="0" smtClean="0">
                <a:solidFill>
                  <a:srgbClr val="D20000"/>
                </a:solidFill>
                <a:latin typeface="Arial Black" pitchFamily="34" charset="0"/>
              </a:rPr>
              <a:t>, librarian in Richland Hills, Texas shares </a:t>
            </a:r>
            <a:r>
              <a:rPr lang="en-US" sz="3200" dirty="0" err="1" smtClean="0">
                <a:solidFill>
                  <a:srgbClr val="D20000"/>
                </a:solidFill>
                <a:latin typeface="Arial Black" pitchFamily="34" charset="0"/>
              </a:rPr>
              <a:t>Skoob</a:t>
            </a:r>
            <a:r>
              <a:rPr lang="en-US" sz="3200" dirty="0" smtClean="0">
                <a:solidFill>
                  <a:srgbClr val="D20000"/>
                </a:solidFill>
                <a:latin typeface="Arial Black" pitchFamily="34" charset="0"/>
              </a:rPr>
              <a:t>.</a:t>
            </a:r>
            <a:endParaRPr lang="en-US" sz="3200" dirty="0">
              <a:solidFill>
                <a:srgbClr val="D20000"/>
              </a:solidFill>
              <a:latin typeface="Arial Black" pitchFamily="34" charset="0"/>
            </a:endParaRPr>
          </a:p>
        </p:txBody>
      </p:sp>
    </p:spTree>
    <p:extLst>
      <p:ext uri="{BB962C8B-B14F-4D97-AF65-F5344CB8AC3E}">
        <p14:creationId xmlns:p14="http://schemas.microsoft.com/office/powerpoint/2010/main" val="36865528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0"/>
            <a:ext cx="9144000" cy="1143000"/>
          </a:xfrm>
        </p:spPr>
        <p:txBody>
          <a:bodyPr>
            <a:normAutofit fontScale="90000"/>
          </a:bodyPr>
          <a:lstStyle/>
          <a:p>
            <a:r>
              <a:rPr lang="en-US" sz="3600" dirty="0" err="1" smtClean="0">
                <a:solidFill>
                  <a:schemeClr val="bg1"/>
                </a:solidFill>
                <a:latin typeface="Arial Black" pitchFamily="34" charset="0"/>
              </a:rPr>
              <a:t>Skoob</a:t>
            </a:r>
            <a:r>
              <a:rPr lang="en-US" sz="3600" dirty="0" smtClean="0">
                <a:solidFill>
                  <a:schemeClr val="bg1"/>
                </a:solidFill>
                <a:latin typeface="Arial Black" pitchFamily="34" charset="0"/>
              </a:rPr>
              <a:t>, the shelf elf’s second annual visit to </a:t>
            </a:r>
            <a:r>
              <a:rPr lang="en-US" sz="3600" dirty="0" err="1" smtClean="0">
                <a:solidFill>
                  <a:schemeClr val="bg1"/>
                </a:solidFill>
                <a:latin typeface="Arial Black" pitchFamily="34" charset="0"/>
              </a:rPr>
              <a:t>Moye</a:t>
            </a:r>
            <a:r>
              <a:rPr lang="en-US" sz="3600" dirty="0" smtClean="0">
                <a:solidFill>
                  <a:schemeClr val="bg1"/>
                </a:solidFill>
                <a:latin typeface="Arial Black" pitchFamily="34" charset="0"/>
              </a:rPr>
              <a:t>.</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991174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562600"/>
            <a:ext cx="9144000" cy="1447800"/>
          </a:xfrm>
        </p:spPr>
        <p:txBody>
          <a:bodyPr>
            <a:normAutofit fontScale="90000"/>
          </a:bodyPr>
          <a:lstStyle/>
          <a:p>
            <a:r>
              <a:rPr lang="en-US" sz="3600" b="1" dirty="0" err="1" smtClean="0">
                <a:solidFill>
                  <a:srgbClr val="722A28"/>
                </a:solidFill>
                <a:latin typeface="Arial Black" pitchFamily="34" charset="0"/>
              </a:rPr>
              <a:t>Skoob</a:t>
            </a:r>
            <a:r>
              <a:rPr lang="en-US" sz="3600" b="1" dirty="0" smtClean="0">
                <a:solidFill>
                  <a:srgbClr val="722A28"/>
                </a:solidFill>
                <a:latin typeface="Arial Black" pitchFamily="34" charset="0"/>
              </a:rPr>
              <a:t> and his grandpa make doughnuts and send valentines before they go.</a:t>
            </a:r>
            <a:endParaRPr lang="en-US" sz="3600" b="1" dirty="0">
              <a:solidFill>
                <a:srgbClr val="722A28"/>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34430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Owner\Dropbox\Photos\2011-2012 School Year\April\3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68760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descr="PIC_04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ctrTitle"/>
          </p:nvPr>
        </p:nvSpPr>
        <p:spPr>
          <a:xfrm>
            <a:off x="0" y="-228600"/>
            <a:ext cx="9144000" cy="887370"/>
          </a:xfrm>
        </p:spPr>
        <p:txBody>
          <a:bodyPr>
            <a:noAutofit/>
          </a:bodyPr>
          <a:lstStyle/>
          <a:p>
            <a:r>
              <a:rPr lang="en-US" sz="3200" dirty="0" smtClean="0">
                <a:solidFill>
                  <a:schemeClr val="bg1"/>
                </a:solidFill>
                <a:latin typeface="Arial Black" pitchFamily="34" charset="0"/>
              </a:rPr>
              <a:t>Making Synonym Rolls</a:t>
            </a:r>
            <a:endParaRPr lang="en-US" sz="3200" dirty="0">
              <a:solidFill>
                <a:schemeClr val="bg1"/>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219579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304800"/>
            <a:ext cx="44958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81000" y="392668"/>
            <a:ext cx="3429000" cy="369332"/>
          </a:xfrm>
          <a:prstGeom prst="rect">
            <a:avLst/>
          </a:prstGeom>
          <a:noFill/>
        </p:spPr>
        <p:txBody>
          <a:bodyPr wrap="square" rtlCol="0">
            <a:spAutoFit/>
          </a:bodyPr>
          <a:lstStyle/>
          <a:p>
            <a:r>
              <a:rPr lang="en-US" b="1" dirty="0" smtClean="0">
                <a:solidFill>
                  <a:prstClr val="black"/>
                </a:solidFill>
                <a:latin typeface="KidsFirstPrintFont" pitchFamily="2" charset="0"/>
              </a:rPr>
              <a:t>Name: </a:t>
            </a:r>
            <a:endParaRPr lang="en-US" b="1" dirty="0">
              <a:solidFill>
                <a:prstClr val="black"/>
              </a:solidFill>
              <a:latin typeface="KidsFirstPrintFont" pitchFamily="2" charset="0"/>
            </a:endParaRPr>
          </a:p>
        </p:txBody>
      </p:sp>
      <p:cxnSp>
        <p:nvCxnSpPr>
          <p:cNvPr id="7" name="Straight Connector 6"/>
          <p:cNvCxnSpPr/>
          <p:nvPr/>
        </p:nvCxnSpPr>
        <p:spPr>
          <a:xfrm>
            <a:off x="1143000" y="685800"/>
            <a:ext cx="35814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477000" y="304800"/>
            <a:ext cx="24384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400800" y="381000"/>
            <a:ext cx="2438400" cy="369332"/>
          </a:xfrm>
          <a:prstGeom prst="rect">
            <a:avLst/>
          </a:prstGeom>
          <a:noFill/>
        </p:spPr>
        <p:txBody>
          <a:bodyPr wrap="square" rtlCol="0">
            <a:spAutoFit/>
          </a:bodyPr>
          <a:lstStyle/>
          <a:p>
            <a:r>
              <a:rPr lang="en-US" b="1" dirty="0" smtClean="0">
                <a:solidFill>
                  <a:prstClr val="black"/>
                </a:solidFill>
                <a:latin typeface="KidsFirstPrintFont" pitchFamily="2" charset="0"/>
              </a:rPr>
              <a:t>Date:</a:t>
            </a:r>
            <a:endParaRPr lang="en-US" b="1" dirty="0">
              <a:solidFill>
                <a:prstClr val="black"/>
              </a:solidFill>
              <a:latin typeface="KidsFirstPrintFont" pitchFamily="2" charset="0"/>
            </a:endParaRPr>
          </a:p>
        </p:txBody>
      </p:sp>
      <p:cxnSp>
        <p:nvCxnSpPr>
          <p:cNvPr id="12" name="Straight Connector 11"/>
          <p:cNvCxnSpPr/>
          <p:nvPr/>
        </p:nvCxnSpPr>
        <p:spPr>
          <a:xfrm>
            <a:off x="7086600" y="685800"/>
            <a:ext cx="16764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029200" y="304800"/>
            <a:ext cx="1219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5105400" y="381000"/>
            <a:ext cx="990600" cy="461665"/>
          </a:xfrm>
          <a:prstGeom prst="rect">
            <a:avLst/>
          </a:prstGeom>
          <a:noFill/>
        </p:spPr>
        <p:txBody>
          <a:bodyPr wrap="square" rtlCol="0">
            <a:spAutoFit/>
          </a:bodyPr>
          <a:lstStyle/>
          <a:p>
            <a:r>
              <a:rPr lang="en-US" sz="2400" b="1" dirty="0">
                <a:solidFill>
                  <a:prstClr val="black"/>
                </a:solidFill>
                <a:latin typeface="KidsFirstPrintFont" pitchFamily="2" charset="0"/>
              </a:rPr>
              <a:t>2</a:t>
            </a:r>
          </a:p>
        </p:txBody>
      </p:sp>
      <p:cxnSp>
        <p:nvCxnSpPr>
          <p:cNvPr id="17" name="Straight Connector 16"/>
          <p:cNvCxnSpPr/>
          <p:nvPr/>
        </p:nvCxnSpPr>
        <p:spPr>
          <a:xfrm>
            <a:off x="5410200" y="6858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04800" y="990600"/>
            <a:ext cx="6705600" cy="426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09600" y="1066800"/>
            <a:ext cx="6096000" cy="6401753"/>
          </a:xfrm>
          <a:prstGeom prst="rect">
            <a:avLst/>
          </a:prstGeom>
          <a:noFill/>
        </p:spPr>
        <p:txBody>
          <a:bodyPr wrap="square" rtlCol="0">
            <a:spAutoFit/>
          </a:bodyPr>
          <a:lstStyle/>
          <a:p>
            <a:r>
              <a:rPr lang="en-US" sz="2000" b="1" dirty="0" smtClean="0">
                <a:solidFill>
                  <a:prstClr val="black"/>
                </a:solidFill>
                <a:latin typeface="KidsFirstPrintFont" pitchFamily="2" charset="0"/>
              </a:rPr>
              <a:t>This is what </a:t>
            </a:r>
            <a:r>
              <a:rPr lang="en-US" sz="2000" b="1" dirty="0" err="1" smtClean="0">
                <a:solidFill>
                  <a:prstClr val="black"/>
                </a:solidFill>
                <a:latin typeface="KidsFirstPrintFont" pitchFamily="2" charset="0"/>
              </a:rPr>
              <a:t>Skoob</a:t>
            </a:r>
            <a:r>
              <a:rPr lang="en-US" sz="2000" b="1" dirty="0" smtClean="0">
                <a:solidFill>
                  <a:prstClr val="black"/>
                </a:solidFill>
                <a:latin typeface="KidsFirstPrintFont" pitchFamily="2" charset="0"/>
              </a:rPr>
              <a:t> did in our class today:</a:t>
            </a:r>
          </a:p>
          <a:p>
            <a:pPr marL="457200" indent="-457200">
              <a:lnSpc>
                <a:spcPct val="150000"/>
              </a:lnSpc>
              <a:buFont typeface="+mj-lt"/>
              <a:buAutoNum type="arabicPeriod"/>
            </a:pPr>
            <a:r>
              <a:rPr lang="en-US" sz="2000" dirty="0" smtClean="0">
                <a:solidFill>
                  <a:prstClr val="black"/>
                </a:solidFill>
              </a:rPr>
              <a:t>__________________________________________</a:t>
            </a:r>
            <a:endParaRPr lang="en-US" sz="2000" dirty="0">
              <a:solidFill>
                <a:prstClr val="black"/>
              </a:solidFill>
            </a:endParaRPr>
          </a:p>
          <a:p>
            <a:pPr>
              <a:lnSpc>
                <a:spcPct val="150000"/>
              </a:lnSpc>
            </a:pPr>
            <a:r>
              <a:rPr lang="en-US" sz="2000" dirty="0" smtClean="0">
                <a:solidFill>
                  <a:prstClr val="black"/>
                </a:solidFill>
              </a:rPr>
              <a:t>______________________________________________</a:t>
            </a:r>
            <a:endParaRPr lang="en-US" sz="2000" dirty="0">
              <a:solidFill>
                <a:prstClr val="black"/>
              </a:solidFill>
            </a:endParaRPr>
          </a:p>
          <a:p>
            <a:pPr marL="457200" indent="-457200">
              <a:lnSpc>
                <a:spcPct val="150000"/>
              </a:lnSpc>
            </a:pPr>
            <a:r>
              <a:rPr lang="en-US" sz="2000" dirty="0" smtClean="0">
                <a:solidFill>
                  <a:prstClr val="black"/>
                </a:solidFill>
              </a:rPr>
              <a:t>2.	__________________________________________</a:t>
            </a:r>
            <a:endParaRPr lang="en-US" sz="2000" dirty="0">
              <a:solidFill>
                <a:prstClr val="black"/>
              </a:solidFill>
            </a:endParaRPr>
          </a:p>
          <a:p>
            <a:pPr>
              <a:lnSpc>
                <a:spcPct val="150000"/>
              </a:lnSpc>
            </a:pPr>
            <a:r>
              <a:rPr lang="en-US" sz="2000" dirty="0" smtClean="0">
                <a:solidFill>
                  <a:prstClr val="black"/>
                </a:solidFill>
              </a:rPr>
              <a:t>______________________________________________</a:t>
            </a:r>
            <a:endParaRPr lang="en-US" sz="2000" dirty="0">
              <a:solidFill>
                <a:prstClr val="black"/>
              </a:solidFill>
            </a:endParaRPr>
          </a:p>
          <a:p>
            <a:pPr>
              <a:lnSpc>
                <a:spcPct val="150000"/>
              </a:lnSpc>
            </a:pPr>
            <a:r>
              <a:rPr lang="en-US" sz="2000" dirty="0" smtClean="0">
                <a:solidFill>
                  <a:prstClr val="black"/>
                </a:solidFill>
              </a:rPr>
              <a:t>3.   ___________________________________________</a:t>
            </a:r>
            <a:endParaRPr lang="en-US" sz="2000" dirty="0">
              <a:solidFill>
                <a:prstClr val="black"/>
              </a:solidFill>
            </a:endParaRPr>
          </a:p>
          <a:p>
            <a:pPr>
              <a:lnSpc>
                <a:spcPct val="150000"/>
              </a:lnSpc>
            </a:pPr>
            <a:r>
              <a:rPr lang="en-US" sz="2000" dirty="0" smtClean="0">
                <a:solidFill>
                  <a:prstClr val="black"/>
                </a:solidFill>
              </a:rPr>
              <a:t>______________________________________________</a:t>
            </a:r>
            <a:endParaRPr lang="en-US" sz="2000" dirty="0">
              <a:solidFill>
                <a:prstClr val="black"/>
              </a:solidFill>
            </a:endParaRPr>
          </a:p>
          <a:p>
            <a:pPr>
              <a:lnSpc>
                <a:spcPct val="150000"/>
              </a:lnSpc>
            </a:pPr>
            <a:r>
              <a:rPr lang="en-US" sz="2000" dirty="0" smtClean="0">
                <a:solidFill>
                  <a:prstClr val="black"/>
                </a:solidFill>
              </a:rPr>
              <a:t>4.   ___________________________________________</a:t>
            </a:r>
            <a:endParaRPr lang="en-US" sz="2000" dirty="0">
              <a:solidFill>
                <a:prstClr val="black"/>
              </a:solidFill>
            </a:endParaRPr>
          </a:p>
          <a:p>
            <a:pPr>
              <a:lnSpc>
                <a:spcPct val="150000"/>
              </a:lnSpc>
            </a:pPr>
            <a:r>
              <a:rPr lang="en-US" sz="2000" dirty="0" smtClean="0">
                <a:solidFill>
                  <a:prstClr val="black"/>
                </a:solidFill>
              </a:rPr>
              <a:t>______________________________________________</a:t>
            </a:r>
            <a:endParaRPr lang="en-US" sz="2000" dirty="0">
              <a:solidFill>
                <a:prstClr val="black"/>
              </a:solidFill>
            </a:endParaRPr>
          </a:p>
          <a:p>
            <a:pPr marL="457200" indent="-457200">
              <a:lnSpc>
                <a:spcPct val="200000"/>
              </a:lnSpc>
            </a:pPr>
            <a:r>
              <a:rPr lang="en-US" sz="2000" b="1" dirty="0" smtClean="0">
                <a:solidFill>
                  <a:prstClr val="black"/>
                </a:solidFill>
                <a:latin typeface="KidsFirstPrintFont" pitchFamily="2" charset="0"/>
              </a:rPr>
              <a:t>                                                                                </a:t>
            </a:r>
          </a:p>
          <a:p>
            <a:pPr marL="457200" indent="-457200">
              <a:lnSpc>
                <a:spcPct val="150000"/>
              </a:lnSpc>
            </a:pPr>
            <a:r>
              <a:rPr lang="en-US" sz="2000" b="1" dirty="0">
                <a:solidFill>
                  <a:prstClr val="black"/>
                </a:solidFill>
                <a:latin typeface="KidsFirstPrintFont" pitchFamily="2" charset="0"/>
              </a:rPr>
              <a:t> </a:t>
            </a:r>
            <a:r>
              <a:rPr lang="en-US" sz="2000" b="1" dirty="0" smtClean="0">
                <a:solidFill>
                  <a:prstClr val="black"/>
                </a:solidFill>
                <a:latin typeface="KidsFirstPrintFont" pitchFamily="2" charset="0"/>
              </a:rPr>
              <a:t>                                                                               </a:t>
            </a:r>
          </a:p>
          <a:p>
            <a:pPr marL="457200" indent="-457200">
              <a:lnSpc>
                <a:spcPct val="250000"/>
              </a:lnSpc>
            </a:pPr>
            <a:r>
              <a:rPr lang="en-US" sz="2000" b="1" dirty="0" smtClean="0">
                <a:solidFill>
                  <a:prstClr val="black"/>
                </a:solidFill>
                <a:latin typeface="KidsFirstPrintFont" pitchFamily="2" charset="0"/>
              </a:rPr>
              <a:t>                                                                                </a:t>
            </a:r>
          </a:p>
          <a:p>
            <a:pPr marL="457200" indent="-457200">
              <a:lnSpc>
                <a:spcPct val="150000"/>
              </a:lnSpc>
            </a:pPr>
            <a:r>
              <a:rPr lang="en-US" sz="2000" b="1" dirty="0" smtClean="0">
                <a:solidFill>
                  <a:prstClr val="black"/>
                </a:solidFill>
                <a:latin typeface="KidsFirstPrintFont" pitchFamily="2" charset="0"/>
              </a:rPr>
              <a:t>                                                                                </a:t>
            </a:r>
          </a:p>
        </p:txBody>
      </p:sp>
      <p:sp>
        <p:nvSpPr>
          <p:cNvPr id="32" name="Rounded Rectangle 31"/>
          <p:cNvSpPr/>
          <p:nvPr/>
        </p:nvSpPr>
        <p:spPr>
          <a:xfrm>
            <a:off x="381000" y="5410200"/>
            <a:ext cx="8305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57200" y="5638800"/>
            <a:ext cx="8305800" cy="954107"/>
          </a:xfrm>
          <a:prstGeom prst="rect">
            <a:avLst/>
          </a:prstGeom>
          <a:noFill/>
        </p:spPr>
        <p:txBody>
          <a:bodyPr wrap="square" rtlCol="0">
            <a:spAutoFit/>
          </a:bodyPr>
          <a:lstStyle/>
          <a:p>
            <a:r>
              <a:rPr lang="en-US" sz="1400" dirty="0">
                <a:solidFill>
                  <a:prstClr val="black"/>
                </a:solidFill>
              </a:rPr>
              <a:t>c</a:t>
            </a:r>
            <a:r>
              <a:rPr lang="en-US" sz="1400" dirty="0" smtClean="0">
                <a:solidFill>
                  <a:prstClr val="black"/>
                </a:solidFill>
              </a:rPr>
              <a:t>afeteria ,  breakfast ,  lunch ,  P.E. ,  gym,   recess,   science lab,   computer lab,   library,  nurse,  reading,   writing,  math,  language,   Spanish,  uniforms,  lunch tray,   alphabetical order,    AR,  I-Station,   Pledge of Allegiance, announcements,   flag,  pencil,  flag-tag,  dodge ball,  attendance,  counselor,  friend, teacher, mountain lions, school, H.R. </a:t>
            </a:r>
            <a:r>
              <a:rPr lang="en-US" sz="1400" dirty="0" err="1" smtClean="0">
                <a:solidFill>
                  <a:prstClr val="black"/>
                </a:solidFill>
              </a:rPr>
              <a:t>Moye</a:t>
            </a:r>
            <a:r>
              <a:rPr lang="en-US" sz="1400" dirty="0" smtClean="0">
                <a:solidFill>
                  <a:prstClr val="black"/>
                </a:solidFill>
              </a:rPr>
              <a:t>,  social studies, text book, dictation, centers, journal, calendar, spelling</a:t>
            </a:r>
            <a:endParaRPr lang="en-US" sz="1400" dirty="0">
              <a:solidFill>
                <a:prstClr val="black"/>
              </a:solidFill>
            </a:endParaRPr>
          </a:p>
        </p:txBody>
      </p:sp>
      <p:sp>
        <p:nvSpPr>
          <p:cNvPr id="34" name="TextBox 33"/>
          <p:cNvSpPr txBox="1"/>
          <p:nvPr/>
        </p:nvSpPr>
        <p:spPr>
          <a:xfrm>
            <a:off x="533400" y="5410200"/>
            <a:ext cx="4267200" cy="369332"/>
          </a:xfrm>
          <a:prstGeom prst="rect">
            <a:avLst/>
          </a:prstGeom>
          <a:noFill/>
        </p:spPr>
        <p:txBody>
          <a:bodyPr wrap="square" rtlCol="0">
            <a:spAutoFit/>
          </a:bodyPr>
          <a:lstStyle/>
          <a:p>
            <a:r>
              <a:rPr lang="en-US" b="1" dirty="0" smtClean="0">
                <a:solidFill>
                  <a:prstClr val="black"/>
                </a:solidFill>
                <a:latin typeface="KidsFirstPrintFont" pitchFamily="2" charset="0"/>
              </a:rPr>
              <a:t>Word Bank</a:t>
            </a:r>
            <a:endParaRPr lang="en-US" b="1" dirty="0">
              <a:solidFill>
                <a:prstClr val="black"/>
              </a:solidFill>
              <a:latin typeface="KidsFirstPrintFont" pitchFamily="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603" y="3200400"/>
            <a:ext cx="177999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86600" y="990600"/>
            <a:ext cx="1828800" cy="1754326"/>
          </a:xfrm>
          <a:prstGeom prst="rect">
            <a:avLst/>
          </a:prstGeom>
          <a:noFill/>
        </p:spPr>
        <p:txBody>
          <a:bodyPr wrap="square" lIns="91440" tIns="45720" rIns="91440" bIns="45720">
            <a:spAutoFit/>
          </a:bodyPr>
          <a:lstStyle/>
          <a:p>
            <a:pPr algn="ctr"/>
            <a:r>
              <a:rPr lang="en-US" sz="3600" b="1" dirty="0" err="1"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Skoob</a:t>
            </a:r>
            <a:r>
              <a:rPr lang="en-US" sz="36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 </a:t>
            </a:r>
          </a:p>
          <a:p>
            <a:pPr algn="ctr"/>
            <a:r>
              <a:rPr lang="en-US" sz="36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the </a:t>
            </a:r>
          </a:p>
          <a:p>
            <a:pPr algn="ctr"/>
            <a:r>
              <a:rPr lang="en-US" sz="36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Shelf Elf</a:t>
            </a:r>
            <a:endParaRPr lang="en-US" sz="36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45693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 y="228600"/>
            <a:ext cx="6324600" cy="2590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76200" y="381000"/>
            <a:ext cx="6324600" cy="2169825"/>
          </a:xfrm>
          <a:prstGeom prst="rect">
            <a:avLst/>
          </a:prstGeom>
        </p:spPr>
        <p:txBody>
          <a:bodyPr wrap="square">
            <a:spAutoFit/>
          </a:bodyPr>
          <a:lstStyle/>
          <a:p>
            <a:r>
              <a:rPr lang="en-US" b="1" dirty="0" smtClean="0">
                <a:solidFill>
                  <a:prstClr val="black"/>
                </a:solidFill>
                <a:latin typeface="KidsFirstPrintFont" pitchFamily="2" charset="0"/>
              </a:rPr>
              <a:t>Name two things your remember about  </a:t>
            </a:r>
            <a:r>
              <a:rPr lang="en-US" b="1" dirty="0" err="1" smtClean="0">
                <a:solidFill>
                  <a:prstClr val="black"/>
                </a:solidFill>
                <a:latin typeface="KidsFirstPrintFont" pitchFamily="2" charset="0"/>
              </a:rPr>
              <a:t>Skoob’s</a:t>
            </a:r>
            <a:r>
              <a:rPr lang="en-US" b="1" dirty="0" smtClean="0">
                <a:solidFill>
                  <a:prstClr val="black"/>
                </a:solidFill>
                <a:latin typeface="KidsFirstPrintFont" pitchFamily="2" charset="0"/>
              </a:rPr>
              <a:t> activities at the school in </a:t>
            </a:r>
            <a:r>
              <a:rPr lang="en-US" b="1" dirty="0" err="1" smtClean="0">
                <a:solidFill>
                  <a:prstClr val="black"/>
                </a:solidFill>
                <a:latin typeface="KidsFirstPrintFont" pitchFamily="2" charset="0"/>
              </a:rPr>
              <a:t>Richalnd</a:t>
            </a:r>
            <a:r>
              <a:rPr lang="en-US" b="1" dirty="0">
                <a:solidFill>
                  <a:prstClr val="black"/>
                </a:solidFill>
                <a:latin typeface="KidsFirstPrintFont" pitchFamily="2" charset="0"/>
              </a:rPr>
              <a:t> </a:t>
            </a:r>
            <a:r>
              <a:rPr lang="en-US" b="1" dirty="0" smtClean="0">
                <a:solidFill>
                  <a:prstClr val="black"/>
                </a:solidFill>
                <a:latin typeface="KidsFirstPrintFont" pitchFamily="2" charset="0"/>
              </a:rPr>
              <a:t>Hills, Texas. </a:t>
            </a:r>
          </a:p>
          <a:p>
            <a:r>
              <a:rPr lang="en-US" dirty="0" smtClean="0">
                <a:solidFill>
                  <a:prstClr val="black"/>
                </a:solidFill>
              </a:rPr>
              <a:t>1. _________________________________________________</a:t>
            </a:r>
          </a:p>
          <a:p>
            <a:pPr>
              <a:lnSpc>
                <a:spcPct val="150000"/>
              </a:lnSpc>
            </a:pPr>
            <a:r>
              <a:rPr lang="en-US" dirty="0" smtClean="0">
                <a:solidFill>
                  <a:prstClr val="black"/>
                </a:solidFill>
              </a:rPr>
              <a:t>_____________________________________________________</a:t>
            </a:r>
          </a:p>
          <a:p>
            <a:pPr marL="457200" indent="-457200">
              <a:lnSpc>
                <a:spcPct val="150000"/>
              </a:lnSpc>
            </a:pPr>
            <a:r>
              <a:rPr lang="en-US" dirty="0" smtClean="0">
                <a:solidFill>
                  <a:prstClr val="black"/>
                </a:solidFill>
              </a:rPr>
              <a:t>2. __	_________________________________________________</a:t>
            </a:r>
          </a:p>
          <a:p>
            <a:pPr>
              <a:lnSpc>
                <a:spcPct val="150000"/>
              </a:lnSpc>
            </a:pPr>
            <a:r>
              <a:rPr lang="en-US" dirty="0" smtClean="0">
                <a:solidFill>
                  <a:prstClr val="black"/>
                </a:solidFill>
              </a:rPr>
              <a:t>_____________________________________________________</a:t>
            </a:r>
          </a:p>
        </p:txBody>
      </p:sp>
      <p:sp>
        <p:nvSpPr>
          <p:cNvPr id="4" name="Rounded Rectangle 3"/>
          <p:cNvSpPr/>
          <p:nvPr/>
        </p:nvSpPr>
        <p:spPr>
          <a:xfrm>
            <a:off x="152400" y="3048000"/>
            <a:ext cx="6172200" cy="2590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04800" y="3124200"/>
            <a:ext cx="5943600" cy="2308324"/>
          </a:xfrm>
          <a:prstGeom prst="rect">
            <a:avLst/>
          </a:prstGeom>
          <a:noFill/>
        </p:spPr>
        <p:txBody>
          <a:bodyPr wrap="square" rtlCol="0">
            <a:spAutoFit/>
          </a:bodyPr>
          <a:lstStyle/>
          <a:p>
            <a:r>
              <a:rPr lang="en-US" b="1" dirty="0" smtClean="0">
                <a:solidFill>
                  <a:prstClr val="black"/>
                </a:solidFill>
                <a:latin typeface="KidsFirstPrintFont" pitchFamily="2" charset="0"/>
              </a:rPr>
              <a:t>Describe El Paso to the children who </a:t>
            </a:r>
            <a:r>
              <a:rPr lang="en-US" b="1" dirty="0" err="1" smtClean="0">
                <a:solidFill>
                  <a:prstClr val="black"/>
                </a:solidFill>
                <a:latin typeface="KidsFirstPrintFont" pitchFamily="2" charset="0"/>
              </a:rPr>
              <a:t>Skoob</a:t>
            </a:r>
            <a:r>
              <a:rPr lang="en-US" b="1" dirty="0" smtClean="0">
                <a:solidFill>
                  <a:prstClr val="black"/>
                </a:solidFill>
                <a:latin typeface="KidsFirstPrintFont" pitchFamily="2" charset="0"/>
              </a:rPr>
              <a:t> will be visiting.  </a:t>
            </a:r>
          </a:p>
          <a:p>
            <a:r>
              <a:rPr lang="en-US" dirty="0" smtClean="0">
                <a:solidFill>
                  <a:prstClr val="black"/>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solidFill>
                <a:prstClr val="black"/>
              </a:solidFill>
            </a:endParaRPr>
          </a:p>
        </p:txBody>
      </p:sp>
      <p:sp>
        <p:nvSpPr>
          <p:cNvPr id="7" name="TextBox 6"/>
          <p:cNvSpPr txBox="1"/>
          <p:nvPr/>
        </p:nvSpPr>
        <p:spPr>
          <a:xfrm>
            <a:off x="381000" y="5675293"/>
            <a:ext cx="6248400" cy="954107"/>
          </a:xfrm>
          <a:prstGeom prst="rect">
            <a:avLst/>
          </a:prstGeom>
          <a:noFill/>
        </p:spPr>
        <p:txBody>
          <a:bodyPr wrap="square" rtlCol="0">
            <a:spAutoFit/>
          </a:bodyPr>
          <a:lstStyle/>
          <a:p>
            <a:r>
              <a:rPr lang="en-US" sz="1400" dirty="0" smtClean="0">
                <a:solidFill>
                  <a:prstClr val="black"/>
                </a:solidFill>
              </a:rPr>
              <a:t>Word Bank</a:t>
            </a:r>
          </a:p>
          <a:p>
            <a:r>
              <a:rPr lang="en-US" sz="1400" dirty="0" smtClean="0">
                <a:solidFill>
                  <a:prstClr val="black"/>
                </a:solidFill>
              </a:rPr>
              <a:t>sunny,   desert,   mountains,  cactus,   dry,   little rain, cool winters,   hot summers,   sunsets ,  animals,  languages,  El Paso is near what country?,  What shape is in lights on the mountain?    What university is here?   </a:t>
            </a:r>
            <a:endParaRPr lang="en-US" sz="1400" dirty="0">
              <a:solidFill>
                <a:prstClr val="black"/>
              </a:solidFill>
            </a:endParaRPr>
          </a:p>
        </p:txBody>
      </p:sp>
      <p:sp>
        <p:nvSpPr>
          <p:cNvPr id="8" name="TextBox 7"/>
          <p:cNvSpPr txBox="1"/>
          <p:nvPr/>
        </p:nvSpPr>
        <p:spPr>
          <a:xfrm>
            <a:off x="7086600" y="228600"/>
            <a:ext cx="1524000" cy="369332"/>
          </a:xfrm>
          <a:prstGeom prst="rect">
            <a:avLst/>
          </a:prstGeom>
          <a:noFill/>
        </p:spPr>
        <p:txBody>
          <a:bodyPr wrap="square" rtlCol="0">
            <a:spAutoFit/>
          </a:bodyPr>
          <a:lstStyle/>
          <a:p>
            <a:r>
              <a:rPr lang="en-US" b="1" dirty="0" smtClean="0">
                <a:solidFill>
                  <a:prstClr val="black"/>
                </a:solidFill>
                <a:latin typeface="KidsFirstPrintFont" pitchFamily="2" charset="0"/>
              </a:rPr>
              <a:t>Draw </a:t>
            </a:r>
            <a:r>
              <a:rPr lang="en-US" b="1" dirty="0" err="1" smtClean="0">
                <a:solidFill>
                  <a:prstClr val="black"/>
                </a:solidFill>
                <a:latin typeface="KidsFirstPrintFont" pitchFamily="2" charset="0"/>
              </a:rPr>
              <a:t>Skoob</a:t>
            </a:r>
            <a:r>
              <a:rPr lang="en-US" b="1" dirty="0" smtClean="0">
                <a:solidFill>
                  <a:prstClr val="black"/>
                </a:solidFill>
                <a:latin typeface="KidsFirstPrintFont" pitchFamily="2" charset="0"/>
              </a:rPr>
              <a:t>!</a:t>
            </a:r>
            <a:endParaRPr lang="en-US" b="1" dirty="0">
              <a:solidFill>
                <a:prstClr val="black"/>
              </a:solidFill>
              <a:latin typeface="KidsFirstPrintFont" pitchFamily="2" charset="0"/>
            </a:endParaRPr>
          </a:p>
        </p:txBody>
      </p:sp>
      <p:sp>
        <p:nvSpPr>
          <p:cNvPr id="9" name="Frame 8"/>
          <p:cNvSpPr/>
          <p:nvPr/>
        </p:nvSpPr>
        <p:spPr>
          <a:xfrm>
            <a:off x="6629400" y="152400"/>
            <a:ext cx="2286000" cy="6553200"/>
          </a:xfrm>
          <a:prstGeom prst="frame">
            <a:avLst>
              <a:gd name="adj1" fmla="val 2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40112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638800"/>
            <a:ext cx="9067800" cy="1143000"/>
          </a:xfrm>
        </p:spPr>
        <p:txBody>
          <a:bodyPr>
            <a:normAutofit fontScale="90000"/>
          </a:bodyPr>
          <a:lstStyle/>
          <a:p>
            <a:r>
              <a:rPr lang="en-US" sz="3600" dirty="0" smtClean="0">
                <a:solidFill>
                  <a:schemeClr val="bg1"/>
                </a:solidFill>
                <a:latin typeface="Arial Black" pitchFamily="34" charset="0"/>
              </a:rPr>
              <a:t>Character ana</a:t>
            </a:r>
            <a:r>
              <a:rPr lang="en-US" sz="3600" dirty="0" smtClean="0">
                <a:latin typeface="Arial Black" pitchFamily="34" charset="0"/>
              </a:rPr>
              <a:t>ly</a:t>
            </a:r>
            <a:r>
              <a:rPr lang="en-US" sz="3600" dirty="0" smtClean="0">
                <a:solidFill>
                  <a:schemeClr val="bg1"/>
                </a:solidFill>
                <a:latin typeface="Arial Black" pitchFamily="34" charset="0"/>
              </a:rPr>
              <a:t>sis </a:t>
            </a:r>
            <a:r>
              <a:rPr lang="en-US" sz="3600" dirty="0" smtClean="0">
                <a:latin typeface="Arial Black" pitchFamily="34" charset="0"/>
              </a:rPr>
              <a:t>f</a:t>
            </a:r>
            <a:r>
              <a:rPr lang="en-US" sz="3600" dirty="0" smtClean="0">
                <a:solidFill>
                  <a:schemeClr val="bg1"/>
                </a:solidFill>
                <a:latin typeface="Arial Black" pitchFamily="34" charset="0"/>
              </a:rPr>
              <a:t>oldable for </a:t>
            </a:r>
            <a:r>
              <a:rPr lang="en-US" sz="3600" u="sng" dirty="0" smtClean="0">
                <a:solidFill>
                  <a:schemeClr val="bg1"/>
                </a:solidFill>
                <a:latin typeface="Arial Black" pitchFamily="34" charset="0"/>
              </a:rPr>
              <a:t>Horton Hatches an Egg</a:t>
            </a:r>
            <a:r>
              <a:rPr lang="en-US" sz="3600" dirty="0" smtClean="0">
                <a:solidFill>
                  <a:schemeClr val="bg1"/>
                </a:solidFill>
                <a:latin typeface="Arial Black" pitchFamily="34" charset="0"/>
              </a:rPr>
              <a:t> by Dr. Seuss.</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74999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78" t="12370" r="38703" b="12357"/>
          <a:stretch/>
        </p:blipFill>
        <p:spPr bwMode="auto">
          <a:xfrm>
            <a:off x="1811545" y="0"/>
            <a:ext cx="55798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472" y="5581471"/>
            <a:ext cx="9144000" cy="1200329"/>
          </a:xfrm>
          <a:prstGeom prst="rect">
            <a:avLst/>
          </a:prstGeom>
          <a:noFill/>
        </p:spPr>
        <p:txBody>
          <a:bodyPr wrap="square" rtlCol="0">
            <a:spAutoFit/>
          </a:bodyPr>
          <a:lstStyle/>
          <a:p>
            <a:pPr algn="ctr"/>
            <a:r>
              <a:rPr lang="en-US" sz="3600" dirty="0">
                <a:latin typeface="Arial Black" pitchFamily="34" charset="0"/>
              </a:rPr>
              <a:t>R</a:t>
            </a:r>
            <a:r>
              <a:rPr lang="en-US" sz="3600" dirty="0" smtClean="0">
                <a:latin typeface="Arial Black" pitchFamily="34" charset="0"/>
              </a:rPr>
              <a:t>esearch on Dr. Seuss using Britannica Online and </a:t>
            </a:r>
            <a:r>
              <a:rPr lang="en-US" sz="3600" dirty="0" err="1" smtClean="0">
                <a:latin typeface="Arial Black" pitchFamily="34" charset="0"/>
              </a:rPr>
              <a:t>Ebsco</a:t>
            </a:r>
            <a:r>
              <a:rPr lang="en-US" sz="3600" dirty="0" smtClean="0">
                <a:latin typeface="Arial Black" pitchFamily="34" charset="0"/>
              </a:rPr>
              <a:t>.</a:t>
            </a:r>
            <a:endParaRPr lang="en-US" sz="3600" dirty="0">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834981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Vertical Text Placeholder 2"/>
          <p:cNvSpPr>
            <a:spLocks noGrp="1"/>
          </p:cNvSpPr>
          <p:nvPr>
            <p:ph type="body" orient="vert" idx="1"/>
          </p:nvPr>
        </p:nvSpPr>
        <p:spPr/>
        <p:txBody>
          <a:bodyPr/>
          <a:lstStyle/>
          <a:p>
            <a:endParaRPr lang="en-US"/>
          </a:p>
        </p:txBody>
      </p:sp>
      <p:pic>
        <p:nvPicPr>
          <p:cNvPr id="4" name="Picture 3" descr="IMG_069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381001" y="5638800"/>
            <a:ext cx="8396940" cy="1077218"/>
          </a:xfrm>
          <a:prstGeom prst="rect">
            <a:avLst/>
          </a:prstGeom>
          <a:noFill/>
        </p:spPr>
        <p:txBody>
          <a:bodyPr wrap="square" rtlCol="0">
            <a:spAutoFit/>
          </a:bodyPr>
          <a:lstStyle/>
          <a:p>
            <a:pPr algn="ctr"/>
            <a:r>
              <a:rPr lang="en-US" sz="3200" u="sng" dirty="0" smtClean="0">
                <a:solidFill>
                  <a:schemeClr val="bg1"/>
                </a:solidFill>
                <a:latin typeface="Arial Black" pitchFamily="34" charset="0"/>
              </a:rPr>
              <a:t>The Cat in the Hat</a:t>
            </a:r>
            <a:r>
              <a:rPr lang="en-US" sz="3200" dirty="0" smtClean="0">
                <a:solidFill>
                  <a:schemeClr val="bg1"/>
                </a:solidFill>
                <a:latin typeface="Arial Black" pitchFamily="34" charset="0"/>
              </a:rPr>
              <a:t>’s </a:t>
            </a:r>
          </a:p>
          <a:p>
            <a:pPr algn="ctr"/>
            <a:r>
              <a:rPr lang="en-US" sz="3200" dirty="0" smtClean="0">
                <a:solidFill>
                  <a:schemeClr val="bg1"/>
                </a:solidFill>
                <a:latin typeface="Arial Black" pitchFamily="34" charset="0"/>
              </a:rPr>
              <a:t>Thing 1 and Thing 2.</a:t>
            </a:r>
            <a:endParaRPr lang="en-US" sz="3200" u="sng" dirty="0">
              <a:solidFill>
                <a:schemeClr val="bg1"/>
              </a:solidFill>
              <a:latin typeface="Arial Black" pitchFamily="34" charset="0"/>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44941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152400" y="5029200"/>
            <a:ext cx="8763000" cy="1981200"/>
          </a:xfrm>
        </p:spPr>
        <p:txBody>
          <a:bodyPr>
            <a:normAutofit fontScale="90000"/>
          </a:bodyPr>
          <a:lstStyle/>
          <a:p>
            <a:r>
              <a:rPr lang="en-US" sz="3600" dirty="0" smtClean="0">
                <a:solidFill>
                  <a:srgbClr val="D36776"/>
                </a:solidFill>
                <a:latin typeface="Arial Black" pitchFamily="34" charset="0"/>
              </a:rPr>
              <a:t>“How to Blow a Bubble” procedural writing with Meghan McCarthy’s book </a:t>
            </a:r>
            <a:r>
              <a:rPr lang="en-US" sz="3600" u="sng" dirty="0" smtClean="0">
                <a:solidFill>
                  <a:srgbClr val="D36776"/>
                </a:solidFill>
                <a:latin typeface="Arial Black" pitchFamily="34" charset="0"/>
              </a:rPr>
              <a:t>Pop! The Invention of Bubble Gum.</a:t>
            </a:r>
            <a:endParaRPr lang="en-US" sz="3600" dirty="0">
              <a:solidFill>
                <a:srgbClr val="D36776"/>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166635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Vertical Title 3"/>
          <p:cNvSpPr>
            <a:spLocks noGrp="1"/>
          </p:cNvSpPr>
          <p:nvPr>
            <p:ph type="title"/>
          </p:nvPr>
        </p:nvSpPr>
        <p:spPr>
          <a:xfrm>
            <a:off x="457200" y="76200"/>
            <a:ext cx="8229600" cy="1143000"/>
          </a:xfrm>
        </p:spPr>
        <p:txBody>
          <a:bodyPr>
            <a:normAutofit fontScale="90000"/>
          </a:bodyPr>
          <a:lstStyle/>
          <a:p>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Black" pitchFamily="34" charset="0"/>
              </a:rPr>
              <a:t>Sequencing the ste</a:t>
            </a: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Black" pitchFamily="34" charset="0"/>
              </a:rPr>
              <a:t>p</a:t>
            </a: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Black" pitchFamily="34" charset="0"/>
              </a:rPr>
              <a:t>s to blowing a bubble.</a:t>
            </a:r>
            <a:endParaRPr lang="en-US" dirty="0">
              <a:solidFill>
                <a:schemeClr val="bg1"/>
              </a:solidFill>
              <a:latin typeface="Arial Black" pitchFamily="34" charset="0"/>
            </a:endParaRPr>
          </a:p>
        </p:txBody>
      </p:sp>
      <p:pic>
        <p:nvPicPr>
          <p:cNvPr id="10" name="Content Placeholder 9" descr="photo.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l="-9488" r="-9488"/>
          <a:stretch>
            <a:fillRect/>
          </a:stretch>
        </p:blipFill>
        <p:spPr>
          <a:xfrm>
            <a:off x="-457200" y="1447800"/>
            <a:ext cx="5486400" cy="5410200"/>
          </a:xfrm>
          <a:prstGeom prst="rect">
            <a:avLst/>
          </a:prstGeom>
          <a:ln>
            <a:noFill/>
          </a:ln>
          <a:effectLst>
            <a:softEdge rad="112500"/>
          </a:effectLst>
        </p:spPr>
      </p:pic>
      <p:pic>
        <p:nvPicPr>
          <p:cNvPr id="11" name="Content Placeholder 10" descr="photo.JPG"/>
          <p:cNvPicPr>
            <a:picLocks noGrp="1" noChangeAspect="1"/>
          </p:cNvPicPr>
          <p:nvPr>
            <p:ph sz="half" idx="4294967295"/>
          </p:nvPr>
        </p:nvPicPr>
        <p:blipFill>
          <a:blip r:embed="rId4">
            <a:extLst>
              <a:ext uri="{28A0092B-C50C-407E-A947-70E740481C1C}">
                <a14:useLocalDpi xmlns:a14="http://schemas.microsoft.com/office/drawing/2010/main" val="0"/>
              </a:ext>
            </a:extLst>
          </a:blip>
          <a:srcRect l="-9488" r="-9488"/>
          <a:stretch>
            <a:fillRect/>
          </a:stretch>
        </p:blipFill>
        <p:spPr>
          <a:xfrm>
            <a:off x="4419600" y="1447800"/>
            <a:ext cx="5105400" cy="5410200"/>
          </a:xfrm>
          <a:prstGeom prst="rect">
            <a:avLst/>
          </a:prstGeom>
          <a:ln>
            <a:noFill/>
          </a:ln>
          <a:effectLst>
            <a:softEdge rad="112500"/>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861291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600" dirty="0" smtClean="0">
                <a:latin typeface="Arial Black" pitchFamily="34" charset="0"/>
              </a:rPr>
              <a:t>Blowing Bubbles</a:t>
            </a:r>
            <a:endParaRPr lang="en-US" sz="3600" dirty="0">
              <a:latin typeface="Arial Black" pitchFamily="34" charset="0"/>
            </a:endParaRPr>
          </a:p>
        </p:txBody>
      </p:sp>
      <p:pic>
        <p:nvPicPr>
          <p:cNvPr id="9" name="Content Placeholder 8" descr="photo.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0" r="-79"/>
          <a:stretch/>
        </p:blipFill>
        <p:spPr>
          <a:xfrm>
            <a:off x="1" y="1600200"/>
            <a:ext cx="4419600" cy="5257800"/>
          </a:xfrm>
          <a:prstGeom prst="rect">
            <a:avLst/>
          </a:prstGeom>
          <a:ln>
            <a:noFill/>
          </a:ln>
          <a:effectLst>
            <a:softEdge rad="112500"/>
          </a:effectLst>
        </p:spPr>
      </p:pic>
      <p:pic>
        <p:nvPicPr>
          <p:cNvPr id="10" name="Content Placeholder 9" descr="photo.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2" t="-183" r="362" b="493"/>
          <a:stretch/>
        </p:blipFill>
        <p:spPr>
          <a:xfrm rot="16200000">
            <a:off x="4371975" y="2105023"/>
            <a:ext cx="5276851" cy="4267199"/>
          </a:xfrm>
          <a:prstGeom prst="rect">
            <a:avLst/>
          </a:prstGeom>
          <a:ln>
            <a:noFill/>
          </a:ln>
          <a:effectLst>
            <a:softEdge rad="112500"/>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3974216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6172200"/>
            <a:ext cx="8229600" cy="914400"/>
          </a:xfrm>
        </p:spPr>
        <p:txBody>
          <a:bodyPr>
            <a:normAutofit/>
          </a:bodyPr>
          <a:lstStyle/>
          <a:p>
            <a:r>
              <a:rPr lang="en-US" sz="3200" dirty="0" smtClean="0">
                <a:solidFill>
                  <a:schemeClr val="bg1"/>
                </a:solidFill>
                <a:latin typeface="Arial Black" pitchFamily="34" charset="0"/>
              </a:rPr>
              <a:t>Three successful bubble blowers.</a:t>
            </a:r>
            <a:endParaRPr lang="en-US" sz="32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7540890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228600"/>
            <a:ext cx="8229600" cy="1143000"/>
          </a:xfrm>
        </p:spPr>
        <p:txBody>
          <a:bodyPr>
            <a:normAutofit fontScale="90000"/>
          </a:bodyPr>
          <a:lstStyle/>
          <a:p>
            <a:r>
              <a:rPr lang="en-US" sz="3600" dirty="0" smtClean="0">
                <a:solidFill>
                  <a:srgbClr val="D36776"/>
                </a:solidFill>
                <a:latin typeface="Arial Black" pitchFamily="34" charset="0"/>
              </a:rPr>
              <a:t>An entire class of bubble blowers!</a:t>
            </a:r>
            <a:endParaRPr lang="en-US" sz="3600" dirty="0">
              <a:solidFill>
                <a:srgbClr val="D36776"/>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78662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photo.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16042"/>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533400" y="-76200"/>
            <a:ext cx="8077200" cy="646331"/>
          </a:xfrm>
          <a:prstGeom prst="rect">
            <a:avLst/>
          </a:prstGeom>
          <a:noFill/>
        </p:spPr>
        <p:txBody>
          <a:bodyPr wrap="square" rtlCol="0">
            <a:spAutoFit/>
          </a:bodyPr>
          <a:lstStyle/>
          <a:p>
            <a:pPr algn="ctr"/>
            <a:r>
              <a:rPr lang="en-US" sz="3600" u="sng" dirty="0" smtClean="0">
                <a:solidFill>
                  <a:srgbClr val="D20000"/>
                </a:solidFill>
                <a:latin typeface="Arial Black" pitchFamily="34" charset="0"/>
              </a:rPr>
              <a:t>The Foot Book</a:t>
            </a:r>
            <a:r>
              <a:rPr lang="en-US" sz="3600" dirty="0" smtClean="0">
                <a:solidFill>
                  <a:srgbClr val="D20000"/>
                </a:solidFill>
                <a:latin typeface="Arial Black" pitchFamily="34" charset="0"/>
              </a:rPr>
              <a:t> Antonyms</a:t>
            </a:r>
            <a:endParaRPr lang="en-US" sz="3600" u="sng" dirty="0">
              <a:solidFill>
                <a:srgbClr val="D20000"/>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959745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9" t="15538" r="41135" b="10547"/>
          <a:stretch/>
        </p:blipFill>
        <p:spPr bwMode="auto">
          <a:xfrm rot="5400000">
            <a:off x="1292945" y="-755775"/>
            <a:ext cx="6573648" cy="836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7203400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5486400"/>
            <a:ext cx="9144000" cy="1295400"/>
          </a:xfrm>
        </p:spPr>
        <p:txBody>
          <a:bodyPr>
            <a:normAutofit fontScale="90000"/>
          </a:bodyPr>
          <a:lstStyle/>
          <a:p>
            <a:r>
              <a:rPr lang="en-US" sz="3600" u="sng" dirty="0" err="1" smtClean="0">
                <a:solidFill>
                  <a:schemeClr val="tx2">
                    <a:lumMod val="50000"/>
                  </a:schemeClr>
                </a:solidFill>
                <a:latin typeface="Arial Black" pitchFamily="34" charset="0"/>
              </a:rPr>
              <a:t>Dogzilla</a:t>
            </a:r>
            <a:r>
              <a:rPr lang="en-US" sz="3600" dirty="0" smtClean="0">
                <a:solidFill>
                  <a:schemeClr val="tx2">
                    <a:lumMod val="50000"/>
                  </a:schemeClr>
                </a:solidFill>
                <a:latin typeface="Arial Black" pitchFamily="34" charset="0"/>
              </a:rPr>
              <a:t> by </a:t>
            </a:r>
            <a:r>
              <a:rPr lang="en-US" sz="3600" dirty="0" err="1" smtClean="0">
                <a:solidFill>
                  <a:schemeClr val="tx2">
                    <a:lumMod val="50000"/>
                  </a:schemeClr>
                </a:solidFill>
                <a:latin typeface="Arial Black" pitchFamily="34" charset="0"/>
              </a:rPr>
              <a:t>Dav</a:t>
            </a:r>
            <a:r>
              <a:rPr lang="en-US" sz="3600" dirty="0" smtClean="0">
                <a:solidFill>
                  <a:schemeClr val="tx2">
                    <a:lumMod val="50000"/>
                  </a:schemeClr>
                </a:solidFill>
                <a:latin typeface="Arial Black" pitchFamily="34" charset="0"/>
              </a:rPr>
              <a:t> </a:t>
            </a:r>
            <a:r>
              <a:rPr lang="en-US" sz="3600" dirty="0" err="1" smtClean="0">
                <a:solidFill>
                  <a:schemeClr val="tx2">
                    <a:lumMod val="50000"/>
                  </a:schemeClr>
                </a:solidFill>
                <a:latin typeface="Arial Black" pitchFamily="34" charset="0"/>
              </a:rPr>
              <a:t>Pilkey</a:t>
            </a:r>
            <a:r>
              <a:rPr lang="en-US" sz="3600" dirty="0" smtClean="0">
                <a:solidFill>
                  <a:schemeClr val="tx2">
                    <a:lumMod val="50000"/>
                  </a:schemeClr>
                </a:solidFill>
                <a:latin typeface="Arial Black" pitchFamily="34" charset="0"/>
              </a:rPr>
              <a:t> and </a:t>
            </a:r>
            <a:r>
              <a:rPr lang="en-US" sz="3600" u="sng" dirty="0" smtClean="0">
                <a:solidFill>
                  <a:schemeClr val="tx2">
                    <a:lumMod val="50000"/>
                  </a:schemeClr>
                </a:solidFill>
                <a:latin typeface="Arial Black" pitchFamily="34" charset="0"/>
              </a:rPr>
              <a:t>The Mightiest Heart</a:t>
            </a:r>
            <a:r>
              <a:rPr lang="en-US" sz="3600" dirty="0" smtClean="0">
                <a:solidFill>
                  <a:schemeClr val="tx2">
                    <a:lumMod val="50000"/>
                  </a:schemeClr>
                </a:solidFill>
                <a:latin typeface="Arial Black" pitchFamily="34" charset="0"/>
              </a:rPr>
              <a:t> by Lynn Cullen to help us understand tone and mood. </a:t>
            </a:r>
            <a:endParaRPr lang="en-US" sz="3600" u="sng" dirty="0">
              <a:solidFill>
                <a:schemeClr val="tx2">
                  <a:lumMod val="50000"/>
                </a:schemeClr>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483904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ropbox\Photos\2011-2012 School Year\April\2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1143000"/>
          </a:xfrm>
        </p:spPr>
        <p:txBody>
          <a:bodyPr>
            <a:normAutofit/>
          </a:bodyPr>
          <a:lstStyle/>
          <a:p>
            <a:r>
              <a:rPr lang="en-US" sz="4000" dirty="0" smtClean="0">
                <a:solidFill>
                  <a:srgbClr val="EEB23A"/>
                </a:solidFill>
                <a:latin typeface="Arial Black" pitchFamily="34" charset="0"/>
              </a:rPr>
              <a:t>Dog-eared foldable.</a:t>
            </a:r>
            <a:endParaRPr lang="en-US" sz="4000" dirty="0">
              <a:solidFill>
                <a:srgbClr val="EEB23A"/>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2265346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1371600" y="838200"/>
            <a:ext cx="381000" cy="4038600"/>
          </a:xfrm>
          <a:prstGeom prst="flowChartAlternate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609600" y="838200"/>
            <a:ext cx="381000" cy="4038600"/>
          </a:xfrm>
          <a:prstGeom prst="flowChartAlternate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p:cNvSpPr/>
          <p:nvPr/>
        </p:nvSpPr>
        <p:spPr>
          <a:xfrm>
            <a:off x="2133600" y="838200"/>
            <a:ext cx="381000" cy="4038600"/>
          </a:xfrm>
          <a:prstGeom prst="flowChartAlternateProces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1371600" y="3733800"/>
            <a:ext cx="381000" cy="914400"/>
          </a:xfrm>
          <a:prstGeom prst="flowChartAlternate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p:cNvSpPr/>
          <p:nvPr/>
        </p:nvSpPr>
        <p:spPr>
          <a:xfrm>
            <a:off x="2133600" y="1447800"/>
            <a:ext cx="381000" cy="3200400"/>
          </a:xfrm>
          <a:prstGeom prst="flowChartAlternate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p:cNvSpPr/>
          <p:nvPr/>
        </p:nvSpPr>
        <p:spPr>
          <a:xfrm>
            <a:off x="609600" y="2209800"/>
            <a:ext cx="381000" cy="2362200"/>
          </a:xfrm>
          <a:prstGeom prst="flowChartAlternate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7200" y="4495800"/>
            <a:ext cx="6858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19200" y="4495800"/>
            <a:ext cx="6858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itchFamily="34" charset="0"/>
                <a:cs typeface="Arial" pitchFamily="34" charset="0"/>
              </a:rPr>
              <a:t>B</a:t>
            </a:r>
            <a:endParaRPr lang="en-US" sz="2000" b="1" dirty="0">
              <a:solidFill>
                <a:schemeClr val="tx1"/>
              </a:solidFill>
              <a:latin typeface="Arial" pitchFamily="34" charset="0"/>
              <a:cs typeface="Arial" pitchFamily="34" charset="0"/>
            </a:endParaRPr>
          </a:p>
        </p:txBody>
      </p:sp>
      <p:sp>
        <p:nvSpPr>
          <p:cNvPr id="12" name="Oval 11"/>
          <p:cNvSpPr/>
          <p:nvPr/>
        </p:nvSpPr>
        <p:spPr>
          <a:xfrm>
            <a:off x="1981200" y="4481052"/>
            <a:ext cx="6858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5257800"/>
            <a:ext cx="2819400" cy="1477328"/>
          </a:xfrm>
          <a:prstGeom prst="rect">
            <a:avLst/>
          </a:prstGeom>
          <a:noFill/>
        </p:spPr>
        <p:txBody>
          <a:bodyPr wrap="square" rtlCol="0">
            <a:spAutoFit/>
          </a:bodyPr>
          <a:lstStyle/>
          <a:p>
            <a:r>
              <a:rPr lang="en-US" dirty="0" smtClean="0">
                <a:latin typeface="Arial" pitchFamily="34" charset="0"/>
                <a:cs typeface="Arial" pitchFamily="34" charset="0"/>
              </a:rPr>
              <a:t>Which thermometer  illustrates temperatures</a:t>
            </a:r>
          </a:p>
          <a:p>
            <a:r>
              <a:rPr lang="en-US" dirty="0">
                <a:latin typeface="Arial" pitchFamily="34" charset="0"/>
                <a:cs typeface="Arial" pitchFamily="34" charset="0"/>
              </a:rPr>
              <a:t>d</a:t>
            </a:r>
            <a:r>
              <a:rPr lang="en-US" dirty="0" smtClean="0">
                <a:latin typeface="Arial" pitchFamily="34" charset="0"/>
                <a:cs typeface="Arial" pitchFamily="34" charset="0"/>
              </a:rPr>
              <a:t>uring the spring season?</a:t>
            </a:r>
          </a:p>
          <a:p>
            <a:r>
              <a:rPr lang="en-US" dirty="0">
                <a:latin typeface="Arial" pitchFamily="34" charset="0"/>
                <a:cs typeface="Arial" pitchFamily="34" charset="0"/>
              </a:rPr>
              <a:t> </a:t>
            </a:r>
            <a:r>
              <a:rPr lang="en-US" dirty="0" smtClean="0">
                <a:latin typeface="Arial" pitchFamily="34" charset="0"/>
                <a:cs typeface="Arial" pitchFamily="34" charset="0"/>
              </a:rPr>
              <a:t>    </a:t>
            </a:r>
          </a:p>
          <a:p>
            <a:r>
              <a:rPr lang="en-US" dirty="0">
                <a:latin typeface="Arial" pitchFamily="34" charset="0"/>
                <a:cs typeface="Arial" pitchFamily="34" charset="0"/>
              </a:rPr>
              <a:t> </a:t>
            </a:r>
            <a:r>
              <a:rPr lang="en-US" dirty="0" smtClean="0">
                <a:latin typeface="Arial" pitchFamily="34" charset="0"/>
                <a:cs typeface="Arial" pitchFamily="34" charset="0"/>
              </a:rPr>
              <a:t>  A          B           C</a:t>
            </a:r>
            <a:endParaRPr lang="en-US" dirty="0">
              <a:latin typeface="Arial" pitchFamily="34" charset="0"/>
              <a:cs typeface="Arial" pitchFamily="34" charset="0"/>
            </a:endParaRPr>
          </a:p>
        </p:txBody>
      </p:sp>
      <p:sp>
        <p:nvSpPr>
          <p:cNvPr id="14" name="TextBox 13"/>
          <p:cNvSpPr txBox="1"/>
          <p:nvPr/>
        </p:nvSpPr>
        <p:spPr>
          <a:xfrm>
            <a:off x="624348" y="4603956"/>
            <a:ext cx="304800" cy="400110"/>
          </a:xfrm>
          <a:prstGeom prst="rect">
            <a:avLst/>
          </a:prstGeom>
          <a:noFill/>
        </p:spPr>
        <p:txBody>
          <a:bodyPr wrap="square" rtlCol="0">
            <a:spAutoFit/>
          </a:bodyPr>
          <a:lstStyle/>
          <a:p>
            <a:r>
              <a:rPr lang="en-US" sz="2000" b="1" dirty="0">
                <a:latin typeface="Arial" pitchFamily="34" charset="0"/>
                <a:cs typeface="Arial" pitchFamily="34" charset="0"/>
              </a:rPr>
              <a:t>A</a:t>
            </a:r>
          </a:p>
        </p:txBody>
      </p:sp>
      <p:sp>
        <p:nvSpPr>
          <p:cNvPr id="15" name="TextBox 14"/>
          <p:cNvSpPr txBox="1"/>
          <p:nvPr/>
        </p:nvSpPr>
        <p:spPr>
          <a:xfrm>
            <a:off x="2148348" y="4603956"/>
            <a:ext cx="304800" cy="400110"/>
          </a:xfrm>
          <a:prstGeom prst="rect">
            <a:avLst/>
          </a:prstGeom>
          <a:noFill/>
        </p:spPr>
        <p:txBody>
          <a:bodyPr wrap="square" rtlCol="0">
            <a:spAutoFit/>
          </a:bodyPr>
          <a:lstStyle/>
          <a:p>
            <a:r>
              <a:rPr lang="en-US" sz="2000" b="1" dirty="0">
                <a:latin typeface="Arial" pitchFamily="34" charset="0"/>
                <a:cs typeface="Arial" pitchFamily="34" charset="0"/>
              </a:rPr>
              <a:t>C</a:t>
            </a:r>
          </a:p>
        </p:txBody>
      </p:sp>
      <p:sp>
        <p:nvSpPr>
          <p:cNvPr id="16" name="TextBox 15"/>
          <p:cNvSpPr txBox="1"/>
          <p:nvPr/>
        </p:nvSpPr>
        <p:spPr>
          <a:xfrm>
            <a:off x="4267200" y="808704"/>
            <a:ext cx="4876800" cy="1477328"/>
          </a:xfrm>
          <a:prstGeom prst="rect">
            <a:avLst/>
          </a:prstGeom>
          <a:noFill/>
        </p:spPr>
        <p:txBody>
          <a:bodyPr wrap="square" rtlCol="0">
            <a:spAutoFit/>
          </a:bodyPr>
          <a:lstStyle/>
          <a:p>
            <a:r>
              <a:rPr lang="en-US" dirty="0" smtClean="0">
                <a:latin typeface="Arial" pitchFamily="34" charset="0"/>
                <a:cs typeface="Arial" pitchFamily="34" charset="0"/>
              </a:rPr>
              <a:t>Draw a       around the season when animals hibernate.   Draw a       around the season when animals wake up.</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pic>
        <p:nvPicPr>
          <p:cNvPr id="17" name="Picture 8" descr="C:\Documents and Settings\Leslie S. Roberts\Local Settings\Temporary Internet Files\Content.IE5\5L9G18NG\MPj04384060000[1].jpg"/>
          <p:cNvPicPr>
            <a:picLocks noChangeAspect="1" noChangeArrowheads="1"/>
          </p:cNvPicPr>
          <p:nvPr/>
        </p:nvPicPr>
        <p:blipFill>
          <a:blip r:embed="rId2" cstate="print"/>
          <a:srcRect/>
          <a:stretch>
            <a:fillRect/>
          </a:stretch>
        </p:blipFill>
        <p:spPr bwMode="auto">
          <a:xfrm>
            <a:off x="4175822" y="1905000"/>
            <a:ext cx="3825178" cy="2286000"/>
          </a:xfrm>
          <a:prstGeom prst="rect">
            <a:avLst/>
          </a:prstGeom>
          <a:noFill/>
        </p:spPr>
      </p:pic>
      <p:sp>
        <p:nvSpPr>
          <p:cNvPr id="18" name="Oval 17"/>
          <p:cNvSpPr/>
          <p:nvPr/>
        </p:nvSpPr>
        <p:spPr>
          <a:xfrm>
            <a:off x="5181600" y="887364"/>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00800" y="1143000"/>
            <a:ext cx="2286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flipH="1">
            <a:off x="685800" y="304800"/>
            <a:ext cx="3886200" cy="276999"/>
          </a:xfrm>
          <a:prstGeom prst="rect">
            <a:avLst/>
          </a:prstGeom>
          <a:noFill/>
        </p:spPr>
        <p:txBody>
          <a:bodyPr wrap="square" rtlCol="0">
            <a:spAutoFit/>
          </a:bodyPr>
          <a:lstStyle/>
          <a:p>
            <a:r>
              <a:rPr lang="en-US" sz="1200" dirty="0" smtClean="0">
                <a:latin typeface="Arial" pitchFamily="34" charset="0"/>
                <a:cs typeface="Arial" pitchFamily="34" charset="0"/>
              </a:rPr>
              <a:t>Name_______________________________________</a:t>
            </a:r>
            <a:endParaRPr lang="en-US" sz="1200" dirty="0">
              <a:latin typeface="Arial" pitchFamily="34" charset="0"/>
              <a:cs typeface="Arial" pitchFamily="34" charset="0"/>
            </a:endParaRPr>
          </a:p>
        </p:txBody>
      </p:sp>
      <p:sp>
        <p:nvSpPr>
          <p:cNvPr id="21" name="TextBox 20"/>
          <p:cNvSpPr txBox="1"/>
          <p:nvPr/>
        </p:nvSpPr>
        <p:spPr>
          <a:xfrm>
            <a:off x="4343400" y="304800"/>
            <a:ext cx="2514600" cy="553998"/>
          </a:xfrm>
          <a:prstGeom prst="rect">
            <a:avLst/>
          </a:prstGeom>
          <a:noFill/>
        </p:spPr>
        <p:txBody>
          <a:bodyPr wrap="square" rtlCol="0">
            <a:spAutoFit/>
          </a:bodyPr>
          <a:lstStyle/>
          <a:p>
            <a:r>
              <a:rPr lang="en-US" sz="1200" u="sng" dirty="0" smtClean="0">
                <a:latin typeface="Arial" pitchFamily="34" charset="0"/>
                <a:cs typeface="Arial" pitchFamily="34" charset="0"/>
              </a:rPr>
              <a:t>Section_1_A  B  C  D  E  F  G_</a:t>
            </a:r>
          </a:p>
          <a:p>
            <a:endParaRPr lang="en-US" dirty="0"/>
          </a:p>
        </p:txBody>
      </p:sp>
      <p:sp>
        <p:nvSpPr>
          <p:cNvPr id="22" name="Rectangle 21"/>
          <p:cNvSpPr/>
          <p:nvPr/>
        </p:nvSpPr>
        <p:spPr>
          <a:xfrm>
            <a:off x="4267200" y="4343400"/>
            <a:ext cx="4572000" cy="2308324"/>
          </a:xfrm>
          <a:prstGeom prst="rect">
            <a:avLst/>
          </a:prstGeom>
        </p:spPr>
        <p:txBody>
          <a:bodyPr>
            <a:spAutoFit/>
          </a:bodyPr>
          <a:lstStyle/>
          <a:p>
            <a:r>
              <a:rPr lang="en-US" dirty="0" smtClean="0">
                <a:latin typeface="Arial" pitchFamily="34" charset="0"/>
                <a:cs typeface="Arial" pitchFamily="34" charset="0"/>
              </a:rPr>
              <a:t>Write three words to describe the </a:t>
            </a:r>
          </a:p>
          <a:p>
            <a:r>
              <a:rPr lang="en-US" dirty="0" smtClean="0">
                <a:latin typeface="Arial" pitchFamily="34" charset="0"/>
                <a:cs typeface="Arial" pitchFamily="34" charset="0"/>
              </a:rPr>
              <a:t>weather in the spring.</a:t>
            </a:r>
          </a:p>
          <a:p>
            <a:pPr marL="342900" indent="-342900">
              <a:lnSpc>
                <a:spcPct val="200000"/>
              </a:lnSpc>
              <a:buFont typeface="+mj-lt"/>
              <a:buAutoNum type="arabicPeriod"/>
            </a:pPr>
            <a:r>
              <a:rPr lang="en-US" dirty="0" smtClean="0">
                <a:latin typeface="Arial" pitchFamily="34" charset="0"/>
                <a:cs typeface="Arial" pitchFamily="34" charset="0"/>
              </a:rPr>
              <a:t>    </a:t>
            </a:r>
          </a:p>
          <a:p>
            <a:pPr marL="342900" indent="-342900">
              <a:lnSpc>
                <a:spcPct val="200000"/>
              </a:lnSpc>
              <a:buFont typeface="+mj-lt"/>
              <a:buAutoNum type="arabicPeriod"/>
            </a:pPr>
            <a:r>
              <a:rPr lang="en-US" dirty="0" smtClean="0">
                <a:latin typeface="Arial" pitchFamily="34" charset="0"/>
                <a:cs typeface="Arial" pitchFamily="34" charset="0"/>
              </a:rPr>
              <a:t>    </a:t>
            </a:r>
          </a:p>
          <a:p>
            <a:pPr marL="342900" indent="-342900">
              <a:lnSpc>
                <a:spcPct val="200000"/>
              </a:lnSpc>
              <a:buFont typeface="+mj-lt"/>
              <a:buAutoNum type="arabicPeriod"/>
            </a:pPr>
            <a:r>
              <a:rPr lang="en-US" dirty="0" smtClean="0">
                <a:latin typeface="Arial" pitchFamily="34" charset="0"/>
                <a:cs typeface="Arial" pitchFamily="34" charset="0"/>
              </a:rPr>
              <a:t> </a:t>
            </a:r>
            <a:endParaRPr lang="en-US" dirty="0"/>
          </a:p>
        </p:txBody>
      </p:sp>
      <p:sp>
        <p:nvSpPr>
          <p:cNvPr id="23" name="TextBox 22"/>
          <p:cNvSpPr txBox="1"/>
          <p:nvPr/>
        </p:nvSpPr>
        <p:spPr>
          <a:xfrm>
            <a:off x="4495800" y="2590800"/>
            <a:ext cx="1295400" cy="381000"/>
          </a:xfrm>
          <a:prstGeom prst="rect">
            <a:avLst/>
          </a:prstGeom>
          <a:noFill/>
        </p:spPr>
        <p:txBody>
          <a:bodyPr wrap="square" rtlCol="0">
            <a:spAutoFit/>
          </a:bodyPr>
          <a:lstStyle/>
          <a:p>
            <a:r>
              <a:rPr lang="en-US" dirty="0" smtClean="0"/>
              <a:t>spring</a:t>
            </a:r>
            <a:endParaRPr lang="en-US" dirty="0"/>
          </a:p>
        </p:txBody>
      </p:sp>
      <p:sp>
        <p:nvSpPr>
          <p:cNvPr id="25" name="TextBox 24"/>
          <p:cNvSpPr txBox="1"/>
          <p:nvPr/>
        </p:nvSpPr>
        <p:spPr>
          <a:xfrm>
            <a:off x="6400800" y="2590800"/>
            <a:ext cx="1295400" cy="381000"/>
          </a:xfrm>
          <a:prstGeom prst="rect">
            <a:avLst/>
          </a:prstGeom>
          <a:noFill/>
        </p:spPr>
        <p:txBody>
          <a:bodyPr wrap="square" rtlCol="0">
            <a:spAutoFit/>
          </a:bodyPr>
          <a:lstStyle/>
          <a:p>
            <a:r>
              <a:rPr lang="en-US" dirty="0" smtClean="0"/>
              <a:t>summer</a:t>
            </a:r>
            <a:endParaRPr lang="en-US" dirty="0"/>
          </a:p>
        </p:txBody>
      </p:sp>
      <p:sp>
        <p:nvSpPr>
          <p:cNvPr id="26" name="TextBox 25"/>
          <p:cNvSpPr txBox="1"/>
          <p:nvPr/>
        </p:nvSpPr>
        <p:spPr>
          <a:xfrm>
            <a:off x="6400800" y="3733800"/>
            <a:ext cx="1295400" cy="381000"/>
          </a:xfrm>
          <a:prstGeom prst="rect">
            <a:avLst/>
          </a:prstGeom>
          <a:noFill/>
        </p:spPr>
        <p:txBody>
          <a:bodyPr wrap="square" rtlCol="0">
            <a:spAutoFit/>
          </a:bodyPr>
          <a:lstStyle/>
          <a:p>
            <a:r>
              <a:rPr lang="en-US" dirty="0" smtClean="0"/>
              <a:t>winter</a:t>
            </a:r>
            <a:endParaRPr lang="en-US" dirty="0"/>
          </a:p>
        </p:txBody>
      </p:sp>
      <p:sp>
        <p:nvSpPr>
          <p:cNvPr id="27" name="TextBox 26"/>
          <p:cNvSpPr txBox="1"/>
          <p:nvPr/>
        </p:nvSpPr>
        <p:spPr>
          <a:xfrm>
            <a:off x="4495800" y="3733800"/>
            <a:ext cx="1295400" cy="381000"/>
          </a:xfrm>
          <a:prstGeom prst="rect">
            <a:avLst/>
          </a:prstGeom>
          <a:noFill/>
        </p:spPr>
        <p:txBody>
          <a:bodyPr wrap="square" rtlCol="0">
            <a:spAutoFit/>
          </a:bodyPr>
          <a:lstStyle/>
          <a:p>
            <a:r>
              <a:rPr lang="en-US" dirty="0" smtClean="0"/>
              <a:t>fall</a:t>
            </a:r>
            <a:endParaRPr lang="en-US" dirty="0"/>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228600" y="1295400"/>
            <a:ext cx="3581400" cy="2362200"/>
          </a:xfrm>
          <a:prstGeom prst="frame">
            <a:avLst>
              <a:gd name="adj1" fmla="val 757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04800" y="3733800"/>
            <a:ext cx="8684340" cy="3354765"/>
          </a:xfrm>
          <a:prstGeom prst="rect">
            <a:avLst/>
          </a:prstGeom>
          <a:noFill/>
        </p:spPr>
        <p:txBody>
          <a:bodyPr wrap="square" rtlCol="0">
            <a:spAutoFit/>
          </a:bodyPr>
          <a:lstStyle/>
          <a:p>
            <a:r>
              <a:rPr lang="en-US" dirty="0" smtClean="0">
                <a:latin typeface="Arial" pitchFamily="34" charset="0"/>
                <a:cs typeface="Arial" pitchFamily="34" charset="0"/>
              </a:rPr>
              <a:t>In our library, we put stickers on the spines of the holiday books to make it easier to find them on the shelf.  Draw a picture of the stickers we use for Easter books and for St. Patrick’s Day books. We celebrate these holidays in the  </a:t>
            </a:r>
            <a:r>
              <a:rPr lang="en-US" b="1" u="sng" dirty="0" smtClean="0">
                <a:latin typeface="Arial" pitchFamily="34" charset="0"/>
                <a:cs typeface="Arial" pitchFamily="34" charset="0"/>
              </a:rPr>
              <a:t>S</a:t>
            </a:r>
            <a:r>
              <a:rPr lang="en-US" b="1" dirty="0" smtClean="0">
                <a:latin typeface="Arial" pitchFamily="34" charset="0"/>
                <a:cs typeface="Arial" pitchFamily="34" charset="0"/>
              </a:rPr>
              <a:t>  </a:t>
            </a:r>
            <a:r>
              <a:rPr lang="en-US" b="1" u="sng" dirty="0" smtClean="0">
                <a:latin typeface="Arial" pitchFamily="34" charset="0"/>
                <a:cs typeface="Arial" pitchFamily="34" charset="0"/>
              </a:rPr>
              <a:t>P</a:t>
            </a:r>
            <a:r>
              <a:rPr lang="en-US" b="1" dirty="0" smtClean="0">
                <a:latin typeface="Arial" pitchFamily="34" charset="0"/>
                <a:cs typeface="Arial" pitchFamily="34" charset="0"/>
              </a:rPr>
              <a:t> __ __  </a:t>
            </a:r>
            <a:r>
              <a:rPr lang="en-US" b="1" u="sng" dirty="0" smtClean="0">
                <a:latin typeface="Arial" pitchFamily="34" charset="0"/>
                <a:cs typeface="Arial" pitchFamily="34" charset="0"/>
              </a:rPr>
              <a:t>N</a:t>
            </a:r>
            <a:r>
              <a:rPr lang="en-US" b="1" dirty="0" smtClean="0">
                <a:latin typeface="Arial" pitchFamily="34" charset="0"/>
                <a:cs typeface="Arial" pitchFamily="34" charset="0"/>
              </a:rPr>
              <a:t>  ___ .</a:t>
            </a:r>
            <a:endParaRPr lang="en-US" dirty="0" smtClean="0">
              <a:latin typeface="Arial" pitchFamily="34" charset="0"/>
              <a:cs typeface="Arial" pitchFamily="34" charset="0"/>
            </a:endParaRPr>
          </a:p>
          <a:p>
            <a:r>
              <a:rPr lang="en-US" dirty="0" smtClean="0">
                <a:latin typeface="Arial" pitchFamily="34" charset="0"/>
                <a:cs typeface="Arial" pitchFamily="34" charset="0"/>
              </a:rPr>
              <a:t>															      My book:</a:t>
            </a:r>
          </a:p>
          <a:p>
            <a:r>
              <a:rPr lang="en-US" dirty="0" smtClean="0">
                <a:latin typeface="Arial" pitchFamily="34" charset="0"/>
                <a:cs typeface="Arial" pitchFamily="34" charset="0"/>
              </a:rPr>
              <a:t>						      Title: _______________</a:t>
            </a:r>
          </a:p>
          <a:p>
            <a:r>
              <a:rPr lang="en-US" dirty="0" smtClean="0">
                <a:latin typeface="Arial" pitchFamily="34" charset="0"/>
                <a:cs typeface="Arial" pitchFamily="34" charset="0"/>
              </a:rPr>
              <a:t>						       ___________________</a:t>
            </a:r>
            <a:endParaRPr lang="en-US" dirty="0">
              <a:latin typeface="Arial" pitchFamily="34" charset="0"/>
              <a:cs typeface="Arial" pitchFamily="34" charset="0"/>
            </a:endParaRPr>
          </a:p>
          <a:p>
            <a:r>
              <a:rPr lang="en-US" dirty="0" smtClean="0">
                <a:latin typeface="Arial" pitchFamily="34" charset="0"/>
                <a:cs typeface="Arial" pitchFamily="34" charset="0"/>
              </a:rPr>
              <a:t>						       ___________________</a:t>
            </a:r>
            <a:endParaRPr lang="en-US" dirty="0">
              <a:latin typeface="Arial" pitchFamily="34" charset="0"/>
              <a:cs typeface="Arial" pitchFamily="34" charset="0"/>
            </a:endParaRPr>
          </a:p>
          <a:p>
            <a:r>
              <a:rPr lang="en-US" dirty="0" smtClean="0">
                <a:latin typeface="Arial" pitchFamily="34" charset="0"/>
                <a:cs typeface="Arial" pitchFamily="34" charset="0"/>
              </a:rPr>
              <a:t>						       Author: _____________</a:t>
            </a:r>
          </a:p>
          <a:p>
            <a:r>
              <a:rPr lang="en-US" dirty="0" smtClean="0">
                <a:latin typeface="Arial" pitchFamily="34" charset="0"/>
                <a:cs typeface="Arial" pitchFamily="34" charset="0"/>
              </a:rPr>
              <a:t>						</a:t>
            </a:r>
            <a:r>
              <a:rPr lang="en-US" smtClean="0">
                <a:latin typeface="Arial" pitchFamily="34" charset="0"/>
                <a:cs typeface="Arial" pitchFamily="34" charset="0"/>
              </a:rPr>
              <a:t>       ___________________</a:t>
            </a:r>
            <a:endParaRPr lang="en-US" dirty="0">
              <a:latin typeface="Arial" pitchFamily="34" charset="0"/>
              <a:cs typeface="Arial" pitchFamily="34" charset="0"/>
            </a:endParaRPr>
          </a:p>
          <a:p>
            <a:r>
              <a:rPr lang="en-US" sz="1400" dirty="0" smtClean="0">
                <a:latin typeface="Arial" pitchFamily="34" charset="0"/>
                <a:cs typeface="Arial" pitchFamily="34" charset="0"/>
              </a:rPr>
              <a:t>St. Patrick’s Day books     Easter books</a:t>
            </a:r>
            <a:r>
              <a:rPr lang="en-US" sz="1400" dirty="0">
                <a:latin typeface="Arial" pitchFamily="34" charset="0"/>
                <a:cs typeface="Arial" pitchFamily="34" charset="0"/>
              </a:rPr>
              <a:t>	 </a:t>
            </a:r>
            <a:r>
              <a:rPr lang="en-US" sz="1400" dirty="0" smtClean="0">
                <a:latin typeface="Arial" pitchFamily="34" charset="0"/>
                <a:cs typeface="Arial" pitchFamily="34" charset="0"/>
              </a:rPr>
              <a:t>            Spring books</a:t>
            </a:r>
          </a:p>
          <a:p>
            <a:endParaRPr lang="en-US" sz="1400" dirty="0" smtClean="0">
              <a:latin typeface="Arial" pitchFamily="34" charset="0"/>
              <a:cs typeface="Arial" pitchFamily="34" charset="0"/>
            </a:endParaRPr>
          </a:p>
        </p:txBody>
      </p:sp>
      <p:sp>
        <p:nvSpPr>
          <p:cNvPr id="4" name="Rounded Rectangle 3"/>
          <p:cNvSpPr/>
          <p:nvPr/>
        </p:nvSpPr>
        <p:spPr>
          <a:xfrm>
            <a:off x="228600" y="4800600"/>
            <a:ext cx="1600200" cy="1600200"/>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2362200" y="4800600"/>
            <a:ext cx="1600200" cy="1600200"/>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19600" y="152400"/>
            <a:ext cx="4639056" cy="923330"/>
          </a:xfrm>
          <a:prstGeom prst="rect">
            <a:avLst/>
          </a:prstGeom>
          <a:noFill/>
        </p:spPr>
        <p:txBody>
          <a:bodyPr wrap="square" rtlCol="0">
            <a:spAutoFit/>
          </a:bodyPr>
          <a:lstStyle/>
          <a:p>
            <a:r>
              <a:rPr lang="en-US" dirty="0" smtClean="0">
                <a:latin typeface="Arial" pitchFamily="34" charset="0"/>
                <a:cs typeface="Arial" pitchFamily="34" charset="0"/>
              </a:rPr>
              <a:t>Use pictures in your nonfiction season book to help you draw a picture of the weather during that season.  </a:t>
            </a:r>
            <a:endParaRPr lang="en-US" dirty="0">
              <a:latin typeface="Arial" pitchFamily="34" charset="0"/>
              <a:cs typeface="Arial" pitchFamily="34" charset="0"/>
            </a:endParaRPr>
          </a:p>
        </p:txBody>
      </p:sp>
      <p:sp>
        <p:nvSpPr>
          <p:cNvPr id="7" name="Frame 6"/>
          <p:cNvSpPr/>
          <p:nvPr/>
        </p:nvSpPr>
        <p:spPr>
          <a:xfrm>
            <a:off x="4343400" y="1143000"/>
            <a:ext cx="4572000" cy="2590800"/>
          </a:xfrm>
          <a:prstGeom prst="frame">
            <a:avLst>
              <a:gd name="adj1" fmla="val 4684"/>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228600" y="152400"/>
            <a:ext cx="4572000" cy="923330"/>
          </a:xfrm>
          <a:prstGeom prst="rect">
            <a:avLst/>
          </a:prstGeom>
        </p:spPr>
        <p:txBody>
          <a:bodyPr>
            <a:spAutoFit/>
          </a:bodyPr>
          <a:lstStyle/>
          <a:p>
            <a:r>
              <a:rPr lang="en-US" dirty="0" smtClean="0">
                <a:latin typeface="Arial" pitchFamily="34" charset="0"/>
                <a:cs typeface="Arial" pitchFamily="34" charset="0"/>
              </a:rPr>
              <a:t>Draw three things that Bears wants to </a:t>
            </a:r>
          </a:p>
          <a:p>
            <a:r>
              <a:rPr lang="en-US" dirty="0" smtClean="0">
                <a:latin typeface="Arial" pitchFamily="34" charset="0"/>
                <a:cs typeface="Arial" pitchFamily="34" charset="0"/>
              </a:rPr>
              <a:t>eat in the book </a:t>
            </a:r>
            <a:r>
              <a:rPr lang="en-US" u="sng" dirty="0" smtClean="0">
                <a:latin typeface="Arial" pitchFamily="34" charset="0"/>
                <a:cs typeface="Arial" pitchFamily="34" charset="0"/>
              </a:rPr>
              <a:t>Bear Wants More</a:t>
            </a:r>
            <a:r>
              <a:rPr lang="en-US" dirty="0" smtClean="0">
                <a:latin typeface="Arial" pitchFamily="34" charset="0"/>
                <a:cs typeface="Arial" pitchFamily="34" charset="0"/>
              </a:rPr>
              <a:t>! by Karma  Wilson.</a:t>
            </a:r>
            <a:endParaRPr lang="en-US" dirty="0">
              <a:latin typeface="Arial" pitchFamily="34" charset="0"/>
              <a:cs typeface="Arial" pitchFamily="34" charset="0"/>
            </a:endParaRPr>
          </a:p>
        </p:txBody>
      </p:sp>
      <p:sp>
        <p:nvSpPr>
          <p:cNvPr id="9" name="Rounded Rectangle 8"/>
          <p:cNvSpPr/>
          <p:nvPr/>
        </p:nvSpPr>
        <p:spPr>
          <a:xfrm>
            <a:off x="4495800" y="4800600"/>
            <a:ext cx="1600200" cy="1600200"/>
          </a:xfrm>
          <a:prstGeom prst="round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Autofit/>
          </a:bodyPr>
          <a:lstStyle/>
          <a:p>
            <a:r>
              <a:rPr lang="en-US" sz="3600" dirty="0" smtClean="0">
                <a:solidFill>
                  <a:schemeClr val="accent4">
                    <a:lumMod val="75000"/>
                  </a:schemeClr>
                </a:solidFill>
                <a:latin typeface="Arial Black" pitchFamily="34" charset="0"/>
              </a:rPr>
              <a:t>Identifying and selecting best resources for research.</a:t>
            </a:r>
            <a:endParaRPr lang="en-US" sz="3600" dirty="0">
              <a:solidFill>
                <a:schemeClr val="accent4">
                  <a:lumMod val="75000"/>
                </a:schemeClr>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9700385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5715000"/>
            <a:ext cx="8229600" cy="1143000"/>
          </a:xfrm>
        </p:spPr>
        <p:txBody>
          <a:bodyPr>
            <a:normAutofit/>
          </a:bodyPr>
          <a:lstStyle/>
          <a:p>
            <a:r>
              <a:rPr lang="en-US" sz="3600" dirty="0" smtClean="0">
                <a:solidFill>
                  <a:srgbClr val="000000"/>
                </a:solidFill>
                <a:latin typeface="Arial Black" pitchFamily="34" charset="0"/>
              </a:rPr>
              <a:t>Evaluating the best resource.</a:t>
            </a:r>
            <a:endParaRPr lang="en-US" sz="3600" dirty="0">
              <a:solidFill>
                <a:srgbClr val="000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343779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latin typeface="Arial Black" pitchFamily="34" charset="0"/>
              </a:rPr>
              <a:t>Plant worksheets and </a:t>
            </a:r>
            <a:r>
              <a:rPr lang="en-US" dirty="0" err="1" smtClean="0">
                <a:solidFill>
                  <a:srgbClr val="FFC000"/>
                </a:solidFill>
                <a:latin typeface="Arial Black" pitchFamily="34" charset="0"/>
              </a:rPr>
              <a:t>foldables</a:t>
            </a:r>
            <a:r>
              <a:rPr lang="en-US" dirty="0" smtClean="0">
                <a:solidFill>
                  <a:srgbClr val="FFC000"/>
                </a:solidFill>
                <a:latin typeface="Arial Black" pitchFamily="34" charset="0"/>
              </a:rPr>
              <a:t>.</a:t>
            </a:r>
            <a:endParaRPr lang="en-US" dirty="0">
              <a:solidFill>
                <a:srgbClr val="FFC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683950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rtual field trip with center for puppetry arts 3-23-2010 010.jpg"/>
          <p:cNvPicPr>
            <a:picLocks noChangeAspect="1"/>
          </p:cNvPicPr>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76200"/>
            <a:ext cx="8229600" cy="1143000"/>
          </a:xfrm>
        </p:spPr>
        <p:txBody>
          <a:bodyPr>
            <a:normAutofit fontScale="90000"/>
          </a:bodyPr>
          <a:lstStyle/>
          <a:p>
            <a:r>
              <a:rPr lang="en-US" sz="3600" dirty="0" smtClean="0">
                <a:solidFill>
                  <a:schemeClr val="bg1"/>
                </a:solidFill>
                <a:latin typeface="Arial Black" pitchFamily="34" charset="0"/>
              </a:rPr>
              <a:t>Learning about plants with the Center for Puppetry Arts.</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rtual field trip with center for puppetry arts 3-23-2010 015.jpg"/>
          <p:cNvPicPr>
            <a:picLocks noChangeAspect="1"/>
          </p:cNvPicPr>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0"/>
            <a:ext cx="8229600" cy="1143000"/>
          </a:xfrm>
        </p:spPr>
        <p:txBody>
          <a:bodyPr>
            <a:normAutofit fontScale="90000"/>
          </a:bodyPr>
          <a:lstStyle/>
          <a:p>
            <a:r>
              <a:rPr lang="en-US" sz="3600" dirty="0" smtClean="0">
                <a:solidFill>
                  <a:schemeClr val="bg1"/>
                </a:solidFill>
                <a:latin typeface="Arial Black" pitchFamily="34" charset="0"/>
              </a:rPr>
              <a:t>We learned how to “grow” a plant puppet.</a:t>
            </a:r>
            <a:endParaRPr lang="en-US" sz="3600" dirty="0">
              <a:solidFill>
                <a:schemeClr val="bg1"/>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6" name="Title 5"/>
          <p:cNvSpPr>
            <a:spLocks noGrp="1"/>
          </p:cNvSpPr>
          <p:nvPr>
            <p:ph type="title"/>
          </p:nvPr>
        </p:nvSpPr>
        <p:spPr>
          <a:xfrm>
            <a:off x="0" y="-76200"/>
            <a:ext cx="9144000" cy="1143000"/>
          </a:xfrm>
        </p:spPr>
        <p:txBody>
          <a:bodyPr>
            <a:normAutofit fontScale="90000"/>
          </a:bodyPr>
          <a:lstStyle/>
          <a:p>
            <a:r>
              <a:rPr lang="en-US" dirty="0" smtClean="0">
                <a:solidFill>
                  <a:schemeClr val="bg1"/>
                </a:solidFill>
                <a:latin typeface="Arial Black" pitchFamily="34" charset="0"/>
              </a:rPr>
              <a:t>Writing acrostic poems made easy.</a:t>
            </a:r>
            <a:endParaRPr lang="en-US" dirty="0">
              <a:solidFill>
                <a:schemeClr val="bg1"/>
              </a:solidFill>
              <a:latin typeface="Arial Black" pitchFamily="34"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42492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8534400" cy="6324808"/>
          </a:xfrm>
          <a:prstGeom prst="rect">
            <a:avLst/>
          </a:prstGeom>
          <a:noFill/>
        </p:spPr>
        <p:txBody>
          <a:bodyPr wrap="square" rtlCol="0">
            <a:spAutoFit/>
          </a:bodyPr>
          <a:lstStyle/>
          <a:p>
            <a:r>
              <a:rPr lang="en-US" dirty="0" smtClean="0">
                <a:solidFill>
                  <a:prstClr val="black"/>
                </a:solidFill>
              </a:rPr>
              <a:t>Name: __________________________________________ Class and section: _________</a:t>
            </a:r>
          </a:p>
          <a:p>
            <a:r>
              <a:rPr lang="en-US" dirty="0">
                <a:solidFill>
                  <a:prstClr val="black"/>
                </a:solidFill>
              </a:rPr>
              <a:t>	</a:t>
            </a:r>
            <a:r>
              <a:rPr lang="en-US" dirty="0" smtClean="0">
                <a:solidFill>
                  <a:prstClr val="black"/>
                </a:solidFill>
              </a:rPr>
              <a:t>		</a:t>
            </a:r>
          </a:p>
          <a:p>
            <a:pPr algn="ctr"/>
            <a:r>
              <a:rPr lang="en-US" dirty="0" smtClean="0">
                <a:solidFill>
                  <a:prstClr val="black"/>
                </a:solidFill>
              </a:rPr>
              <a:t>Teeny Tiny Seeds</a:t>
            </a:r>
          </a:p>
          <a:p>
            <a:endParaRPr lang="en-US" dirty="0" smtClean="0">
              <a:solidFill>
                <a:prstClr val="black"/>
              </a:solidFill>
            </a:endParaRPr>
          </a:p>
          <a:p>
            <a:r>
              <a:rPr lang="en-US" dirty="0" smtClean="0">
                <a:solidFill>
                  <a:prstClr val="black"/>
                </a:solidFill>
              </a:rPr>
              <a:t>Plants make seeds and a new plant can grow from each ___________________________.</a:t>
            </a:r>
          </a:p>
          <a:p>
            <a:endParaRPr lang="en-US" dirty="0">
              <a:solidFill>
                <a:prstClr val="black"/>
              </a:solidFill>
            </a:endParaRPr>
          </a:p>
          <a:p>
            <a:r>
              <a:rPr lang="en-US" dirty="0" smtClean="0">
                <a:solidFill>
                  <a:prstClr val="black"/>
                </a:solidFill>
              </a:rPr>
              <a:t>What three things do seeds need            In the box below, please sketch and label a seed                         to be able to grow?		</a:t>
            </a:r>
            <a:r>
              <a:rPr lang="en-US" dirty="0">
                <a:solidFill>
                  <a:prstClr val="black"/>
                </a:solidFill>
              </a:rPr>
              <a:t>	</a:t>
            </a:r>
            <a:r>
              <a:rPr lang="en-US" dirty="0" smtClean="0">
                <a:solidFill>
                  <a:prstClr val="black"/>
                </a:solidFill>
              </a:rPr>
              <a:t> opening in the soil. </a:t>
            </a:r>
          </a:p>
          <a:p>
            <a:pPr marL="342900" indent="-342900">
              <a:buFontTx/>
              <a:buAutoNum type="arabicPeriod"/>
            </a:pPr>
            <a:endParaRPr lang="en-US" dirty="0" smtClean="0">
              <a:solidFill>
                <a:prstClr val="black"/>
              </a:solidFill>
            </a:endParaRPr>
          </a:p>
          <a:p>
            <a:pPr marL="342900" indent="-342900">
              <a:buFontTx/>
              <a:buAutoNum type="arabicPeriod"/>
            </a:pPr>
            <a:r>
              <a:rPr lang="en-US" dirty="0" smtClean="0">
                <a:solidFill>
                  <a:prstClr val="black"/>
                </a:solidFill>
              </a:rPr>
              <a:t>_______________</a:t>
            </a:r>
          </a:p>
          <a:p>
            <a:pPr marL="342900" indent="-342900">
              <a:buFontTx/>
              <a:buAutoNum type="arabicPeriod"/>
            </a:pPr>
            <a:r>
              <a:rPr lang="en-US" dirty="0" smtClean="0">
                <a:solidFill>
                  <a:prstClr val="black"/>
                </a:solidFill>
              </a:rPr>
              <a:t>_______________</a:t>
            </a:r>
          </a:p>
          <a:p>
            <a:pPr marL="342900" indent="-342900">
              <a:buFontTx/>
              <a:buAutoNum type="arabicPeriod"/>
            </a:pPr>
            <a:r>
              <a:rPr lang="en-US" dirty="0" smtClean="0">
                <a:solidFill>
                  <a:prstClr val="black"/>
                </a:solidFill>
              </a:rPr>
              <a:t>_______________</a:t>
            </a:r>
          </a:p>
          <a:p>
            <a:endParaRPr lang="en-US" dirty="0">
              <a:solidFill>
                <a:prstClr val="black"/>
              </a:solidFill>
            </a:endParaRPr>
          </a:p>
          <a:p>
            <a:endParaRPr lang="en-US" dirty="0" smtClean="0">
              <a:solidFill>
                <a:prstClr val="black"/>
              </a:solidFill>
            </a:endParaRPr>
          </a:p>
          <a:p>
            <a:endParaRPr lang="en-US" dirty="0">
              <a:solidFill>
                <a:prstClr val="black"/>
              </a:solidFill>
            </a:endParaRPr>
          </a:p>
          <a:p>
            <a:r>
              <a:rPr lang="en-US" dirty="0" smtClean="0">
                <a:solidFill>
                  <a:prstClr val="black"/>
                </a:solidFill>
              </a:rPr>
              <a:t>Fill in the missing letters to spell </a:t>
            </a:r>
          </a:p>
          <a:p>
            <a:r>
              <a:rPr lang="en-US" dirty="0">
                <a:solidFill>
                  <a:prstClr val="black"/>
                </a:solidFill>
              </a:rPr>
              <a:t>t</a:t>
            </a:r>
            <a:r>
              <a:rPr lang="en-US" dirty="0" smtClean="0">
                <a:solidFill>
                  <a:prstClr val="black"/>
                </a:solidFill>
              </a:rPr>
              <a:t>hese parts of a plant:</a:t>
            </a:r>
          </a:p>
          <a:p>
            <a:endParaRPr lang="en-US" dirty="0" smtClean="0">
              <a:solidFill>
                <a:prstClr val="black"/>
              </a:solidFill>
            </a:endParaRPr>
          </a:p>
          <a:p>
            <a:pPr>
              <a:lnSpc>
                <a:spcPct val="150000"/>
              </a:lnSpc>
            </a:pPr>
            <a:r>
              <a:rPr lang="en-US" dirty="0" smtClean="0">
                <a:solidFill>
                  <a:prstClr val="black"/>
                </a:solidFill>
              </a:rPr>
              <a:t>S e ___ d  	S t ___ m</a:t>
            </a:r>
          </a:p>
          <a:p>
            <a:pPr>
              <a:lnSpc>
                <a:spcPct val="150000"/>
              </a:lnSpc>
            </a:pPr>
            <a:r>
              <a:rPr lang="en-US" dirty="0" smtClean="0">
                <a:solidFill>
                  <a:prstClr val="black"/>
                </a:solidFill>
              </a:rPr>
              <a:t>R o </a:t>
            </a:r>
            <a:r>
              <a:rPr lang="en-US" dirty="0" err="1" smtClean="0">
                <a:solidFill>
                  <a:prstClr val="black"/>
                </a:solidFill>
              </a:rPr>
              <a:t>o</a:t>
            </a:r>
            <a:r>
              <a:rPr lang="en-US" dirty="0" smtClean="0">
                <a:solidFill>
                  <a:prstClr val="black"/>
                </a:solidFill>
              </a:rPr>
              <a:t> ___ s	___ o d</a:t>
            </a:r>
          </a:p>
          <a:p>
            <a:pPr>
              <a:lnSpc>
                <a:spcPct val="150000"/>
              </a:lnSpc>
            </a:pPr>
            <a:r>
              <a:rPr lang="en-US" dirty="0" smtClean="0">
                <a:solidFill>
                  <a:prstClr val="black"/>
                </a:solidFill>
              </a:rPr>
              <a:t>F l o ___ e r	L e ___ v e s</a:t>
            </a:r>
            <a:endParaRPr lang="en-US" dirty="0">
              <a:solidFill>
                <a:prstClr val="black"/>
              </a:solidFill>
            </a:endParaRPr>
          </a:p>
        </p:txBody>
      </p:sp>
      <p:sp>
        <p:nvSpPr>
          <p:cNvPr id="5" name="Rectangle 4"/>
          <p:cNvSpPr/>
          <p:nvPr/>
        </p:nvSpPr>
        <p:spPr>
          <a:xfrm>
            <a:off x="3505200" y="2743200"/>
            <a:ext cx="5334000" cy="381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025902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731" y="152400"/>
            <a:ext cx="6049669" cy="646331"/>
          </a:xfrm>
          <a:prstGeom prst="rect">
            <a:avLst/>
          </a:prstGeom>
          <a:noFill/>
        </p:spPr>
        <p:txBody>
          <a:bodyPr wrap="none" rtlCol="0">
            <a:spAutoFit/>
          </a:bodyPr>
          <a:lstStyle/>
          <a:p>
            <a:r>
              <a:rPr lang="en-US" dirty="0" smtClean="0">
                <a:solidFill>
                  <a:prstClr val="black"/>
                </a:solidFill>
              </a:rPr>
              <a:t>In the box below, please draw three ways seeds can be spread.</a:t>
            </a:r>
          </a:p>
          <a:p>
            <a:endParaRPr lang="en-US"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609600"/>
            <a:ext cx="8331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3505200"/>
            <a:ext cx="8382000" cy="3277820"/>
          </a:xfrm>
          <a:prstGeom prst="rect">
            <a:avLst/>
          </a:prstGeom>
          <a:noFill/>
        </p:spPr>
        <p:txBody>
          <a:bodyPr wrap="square" rtlCol="0">
            <a:spAutoFit/>
          </a:bodyPr>
          <a:lstStyle/>
          <a:p>
            <a:r>
              <a:rPr lang="en-US" dirty="0" smtClean="0">
                <a:solidFill>
                  <a:prstClr val="black"/>
                </a:solidFill>
              </a:rPr>
              <a:t>The parts of the book I found in my book are:</a:t>
            </a:r>
          </a:p>
          <a:p>
            <a:pPr>
              <a:lnSpc>
                <a:spcPct val="150000"/>
              </a:lnSpc>
            </a:pPr>
            <a:r>
              <a:rPr lang="en-US" dirty="0" smtClean="0">
                <a:solidFill>
                  <a:prstClr val="black"/>
                </a:solidFill>
              </a:rPr>
              <a:t>Index    Glossary    Table of Contents    Title Page    Map   Captions  Internet Sites     </a:t>
            </a:r>
          </a:p>
          <a:p>
            <a:pPr>
              <a:lnSpc>
                <a:spcPct val="150000"/>
              </a:lnSpc>
            </a:pPr>
            <a:r>
              <a:rPr lang="en-US" dirty="0" smtClean="0">
                <a:solidFill>
                  <a:prstClr val="black"/>
                </a:solidFill>
              </a:rPr>
              <a:t>More to Read/Bibliography</a:t>
            </a: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This is the book I used for my research:</a:t>
            </a:r>
          </a:p>
          <a:p>
            <a:pPr>
              <a:lnSpc>
                <a:spcPct val="150000"/>
              </a:lnSpc>
            </a:pPr>
            <a:r>
              <a:rPr lang="en-US" dirty="0" smtClean="0">
                <a:solidFill>
                  <a:prstClr val="black"/>
                </a:solidFill>
              </a:rPr>
              <a:t>Title:  _________________________________________________</a:t>
            </a:r>
          </a:p>
          <a:p>
            <a:pPr>
              <a:lnSpc>
                <a:spcPct val="150000"/>
              </a:lnSpc>
            </a:pPr>
            <a:r>
              <a:rPr lang="en-US" dirty="0" smtClean="0">
                <a:solidFill>
                  <a:prstClr val="black"/>
                </a:solidFill>
              </a:rPr>
              <a:t>Author:  _______________________________________________</a:t>
            </a:r>
          </a:p>
          <a:p>
            <a:pPr>
              <a:lnSpc>
                <a:spcPct val="150000"/>
              </a:lnSpc>
            </a:pPr>
            <a:r>
              <a:rPr lang="en-US" dirty="0" smtClean="0">
                <a:solidFill>
                  <a:prstClr val="black"/>
                </a:solidFill>
              </a:rPr>
              <a:t>Call number:  __________________________________________</a:t>
            </a:r>
          </a:p>
        </p:txBody>
      </p:sp>
      <p:pic>
        <p:nvPicPr>
          <p:cNvPr id="1027" name="Picture 3" descr="C:\Users\Owner\AppData\Local\Microsoft\Windows\Temporary Internet Files\Content.IE5\7MYD2W9M\MC9000562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7646" y="4800600"/>
            <a:ext cx="1460297" cy="180868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792214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533400" y="0"/>
            <a:ext cx="8229600" cy="1143000"/>
          </a:xfrm>
        </p:spPr>
        <p:txBody>
          <a:bodyPr>
            <a:normAutofit/>
          </a:bodyPr>
          <a:lstStyle/>
          <a:p>
            <a:r>
              <a:rPr lang="en-US" sz="3600" dirty="0" smtClean="0">
                <a:solidFill>
                  <a:srgbClr val="92D050"/>
                </a:solidFill>
                <a:latin typeface="Arial Black" pitchFamily="34" charset="0"/>
              </a:rPr>
              <a:t>Life in a … studying biomes.</a:t>
            </a:r>
            <a:endParaRPr lang="en-US" sz="3600" dirty="0">
              <a:solidFill>
                <a:srgbClr val="92D05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367293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81" t="12370" r="39432" b="6776"/>
          <a:stretch/>
        </p:blipFill>
        <p:spPr bwMode="auto">
          <a:xfrm>
            <a:off x="1904999" y="0"/>
            <a:ext cx="5265199" cy="683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t1.gstatic.com/images?q=tbn:ANd9GcRcmLchsTLYS5r9FCO6v3_E9ZMZ4wnoE1bNtSWwJBx8cSzXq80WiEuj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457200"/>
            <a:ext cx="857250" cy="600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t1.gstatic.com/images?q=tbn:ANd9GcRcmLchsTLYS5r9FCO6v3_E9ZMZ4wnoE1bNtSWwJBx8cSzXq80WiEuj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466724"/>
            <a:ext cx="857250" cy="6000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0149195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066800"/>
          </a:xfrm>
        </p:spPr>
        <p:txBody>
          <a:bodyPr>
            <a:noAutofit/>
          </a:bodyPr>
          <a:lstStyle/>
          <a:p>
            <a:r>
              <a:rPr lang="en-US" sz="3600" dirty="0" smtClean="0">
                <a:latin typeface="Arial Black" pitchFamily="34" charset="0"/>
              </a:rPr>
              <a:t>Regions of the World</a:t>
            </a:r>
            <a:br>
              <a:rPr lang="en-US" sz="3600" dirty="0" smtClean="0">
                <a:latin typeface="Arial Black" pitchFamily="34" charset="0"/>
              </a:rPr>
            </a:br>
            <a:endParaRPr lang="en-US" sz="3600" dirty="0">
              <a:latin typeface="Arial Black" pitchFamily="34" charset="0"/>
            </a:endParaRPr>
          </a:p>
        </p:txBody>
      </p:sp>
      <p:pic>
        <p:nvPicPr>
          <p:cNvPr id="8" name="Content Placeholder 7" descr="photo.JPG"/>
          <p:cNvPicPr>
            <a:picLocks noGrp="1" noChangeAspect="1"/>
          </p:cNvPicPr>
          <p:nvPr>
            <p:ph sz="half" idx="1"/>
          </p:nvPr>
        </p:nvPicPr>
        <p:blipFill>
          <a:blip r:embed="rId2">
            <a:extLst>
              <a:ext uri="{28A0092B-C50C-407E-A947-70E740481C1C}">
                <a14:useLocalDpi xmlns:a14="http://schemas.microsoft.com/office/drawing/2010/main" val="0"/>
              </a:ext>
            </a:extLst>
          </a:blip>
          <a:srcRect l="16570" r="16570"/>
          <a:stretch>
            <a:fillRect/>
          </a:stretch>
        </p:blipFill>
        <p:spPr>
          <a:xfrm>
            <a:off x="0" y="914400"/>
            <a:ext cx="4495800" cy="5943600"/>
          </a:xfrm>
          <a:prstGeom prst="rect">
            <a:avLst/>
          </a:prstGeom>
          <a:ln>
            <a:noFill/>
          </a:ln>
          <a:effectLst>
            <a:softEdge rad="112500"/>
          </a:effectLst>
        </p:spPr>
      </p:pic>
      <p:pic>
        <p:nvPicPr>
          <p:cNvPr id="7" name="Content Placeholder 6" descr="photo.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a:xfrm>
            <a:off x="4648200" y="914400"/>
            <a:ext cx="4495800" cy="5943600"/>
          </a:xfrm>
          <a:prstGeom prst="rect">
            <a:avLst/>
          </a:prstGeom>
          <a:ln>
            <a:noFill/>
          </a:ln>
          <a:effectLst>
            <a:softEdge rad="112500"/>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249340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5791200"/>
            <a:ext cx="9144000" cy="1143000"/>
          </a:xfrm>
        </p:spPr>
        <p:txBody>
          <a:bodyPr>
            <a:normAutofit fontScale="90000"/>
          </a:bodyPr>
          <a:lstStyle/>
          <a:p>
            <a:r>
              <a:rPr lang="en-US" sz="3600" dirty="0" smtClean="0">
                <a:solidFill>
                  <a:srgbClr val="C00000"/>
                </a:solidFill>
                <a:latin typeface="Arial Black" pitchFamily="34" charset="0"/>
              </a:rPr>
              <a:t>Animal research using print and </a:t>
            </a:r>
            <a:br>
              <a:rPr lang="en-US" sz="3600" dirty="0" smtClean="0">
                <a:solidFill>
                  <a:srgbClr val="C00000"/>
                </a:solidFill>
                <a:latin typeface="Arial Black" pitchFamily="34" charset="0"/>
              </a:rPr>
            </a:br>
            <a:r>
              <a:rPr lang="en-US" sz="3600" dirty="0" smtClean="0">
                <a:solidFill>
                  <a:srgbClr val="C00000"/>
                </a:solidFill>
                <a:latin typeface="Arial Black" pitchFamily="34" charset="0"/>
              </a:rPr>
              <a:t>online resources.</a:t>
            </a:r>
            <a:endParaRPr lang="en-US" sz="3600" dirty="0">
              <a:solidFill>
                <a:srgbClr val="C0000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016641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152400" y="-152400"/>
            <a:ext cx="9296400" cy="1143000"/>
          </a:xfrm>
        </p:spPr>
        <p:txBody>
          <a:bodyPr>
            <a:noAutofit/>
          </a:bodyPr>
          <a:lstStyle/>
          <a:p>
            <a:r>
              <a:rPr lang="en-US" sz="3600" dirty="0" smtClean="0">
                <a:solidFill>
                  <a:srgbClr val="ADD44C"/>
                </a:solidFill>
                <a:latin typeface="Arial Black" pitchFamily="34" charset="0"/>
              </a:rPr>
              <a:t>Lions, tigers and rhinos – oh, my!</a:t>
            </a:r>
            <a:endParaRPr lang="en-US" sz="3600" dirty="0">
              <a:solidFill>
                <a:srgbClr val="ADD44C"/>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2666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457200" y="5791200"/>
            <a:ext cx="8229600" cy="1143000"/>
          </a:xfrm>
        </p:spPr>
        <p:txBody>
          <a:bodyPr>
            <a:normAutofit fontScale="90000"/>
          </a:bodyPr>
          <a:lstStyle/>
          <a:p>
            <a:r>
              <a:rPr lang="en-US" sz="3600" dirty="0" smtClean="0">
                <a:solidFill>
                  <a:srgbClr val="00B0F0"/>
                </a:solidFill>
                <a:latin typeface="Arial Black" pitchFamily="34" charset="0"/>
              </a:rPr>
              <a:t>Learning to use online resources. We love PebbleGo.com.  </a:t>
            </a:r>
            <a:endParaRPr lang="en-US" sz="3600" dirty="0">
              <a:solidFill>
                <a:srgbClr val="00B0F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10261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0" y="-152400"/>
            <a:ext cx="9144000" cy="1828800"/>
          </a:xfrm>
        </p:spPr>
        <p:txBody>
          <a:bodyPr>
            <a:normAutofit/>
          </a:bodyPr>
          <a:lstStyle/>
          <a:p>
            <a:r>
              <a:rPr lang="en-US" sz="2800" dirty="0" smtClean="0">
                <a:solidFill>
                  <a:srgbClr val="00B0F0"/>
                </a:solidFill>
                <a:latin typeface="Arial Black" pitchFamily="34" charset="0"/>
              </a:rPr>
              <a:t>Animal pop-up foldable with information from print and online resources. Who knew…giraffes have blue tongues!</a:t>
            </a:r>
            <a:endParaRPr lang="en-US" sz="2800" dirty="0">
              <a:solidFill>
                <a:srgbClr val="00B0F0"/>
              </a:solidFill>
              <a:latin typeface="Arial Black" pitchFamily="34" charset="0"/>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8258630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1417638"/>
          </a:xfrm>
        </p:spPr>
        <p:txBody>
          <a:bodyPr>
            <a:normAutofit fontScale="90000"/>
          </a:bodyPr>
          <a:lstStyle/>
          <a:p>
            <a:r>
              <a:rPr lang="en-US" sz="3600" dirty="0" smtClean="0">
                <a:latin typeface="Arial Black" pitchFamily="34" charset="0"/>
              </a:rPr>
              <a:t>Animal research using print resources.</a:t>
            </a:r>
            <a:r>
              <a:rPr lang="en-US" dirty="0" smtClean="0"/>
              <a:t/>
            </a:r>
            <a:br>
              <a:rPr lang="en-US" dirty="0" smtClean="0"/>
            </a:br>
            <a:endParaRPr lang="en-US" dirty="0"/>
          </a:p>
        </p:txBody>
      </p:sp>
      <p:pic>
        <p:nvPicPr>
          <p:cNvPr id="5" name="Content Placeholder 4" descr="IMG_0485.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6538" r="16538"/>
          <a:stretch>
            <a:fillRect/>
          </a:stretch>
        </p:blipFill>
        <p:spPr>
          <a:xfrm>
            <a:off x="0" y="1295400"/>
            <a:ext cx="4495800" cy="5562600"/>
          </a:xfrm>
          <a:prstGeom prst="rect">
            <a:avLst/>
          </a:prstGeom>
          <a:ln>
            <a:noFill/>
          </a:ln>
          <a:effectLst>
            <a:softEdge rad="112500"/>
          </a:effectLst>
        </p:spPr>
      </p:pic>
      <p:pic>
        <p:nvPicPr>
          <p:cNvPr id="6" name="Content Placeholder 5" descr="IMG_0486.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6538" r="16538"/>
          <a:stretch>
            <a:fillRect/>
          </a:stretch>
        </p:blipFill>
        <p:spPr>
          <a:xfrm>
            <a:off x="4648200" y="1295400"/>
            <a:ext cx="4495800" cy="5562600"/>
          </a:xfrm>
          <a:prstGeom prst="rect">
            <a:avLst/>
          </a:prstGeom>
          <a:ln>
            <a:noFill/>
          </a:ln>
          <a:effectLst>
            <a:softEdge rad="112500"/>
          </a:effec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85710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3070"/>
            <a:ext cx="8382000" cy="6740307"/>
          </a:xfrm>
          <a:prstGeom prst="rect">
            <a:avLst/>
          </a:prstGeom>
          <a:noFill/>
        </p:spPr>
        <p:txBody>
          <a:bodyPr wrap="square" rtlCol="0">
            <a:spAutoFit/>
          </a:bodyPr>
          <a:lstStyle/>
          <a:p>
            <a:r>
              <a:rPr lang="en-US" sz="2000" dirty="0" smtClean="0">
                <a:solidFill>
                  <a:prstClr val="white"/>
                </a:solidFill>
              </a:rPr>
              <a:t>Write an acrostic poem using the word LEAF or FALL</a:t>
            </a:r>
          </a:p>
          <a:p>
            <a:endParaRPr lang="en-US" sz="2000" dirty="0">
              <a:solidFill>
                <a:prstClr val="white"/>
              </a:solidFill>
            </a:endParaRPr>
          </a:p>
          <a:p>
            <a:r>
              <a:rPr lang="en-US" sz="1400" dirty="0" smtClean="0">
                <a:solidFill>
                  <a:prstClr val="white"/>
                </a:solidFill>
              </a:rPr>
              <a:t>Fresh, chilly air at night</a:t>
            </a:r>
          </a:p>
          <a:p>
            <a:r>
              <a:rPr lang="en-US" sz="1400" dirty="0" smtClean="0">
                <a:solidFill>
                  <a:prstClr val="white"/>
                </a:solidFill>
              </a:rPr>
              <a:t>Festivals celebrating harvest time</a:t>
            </a:r>
          </a:p>
          <a:p>
            <a:r>
              <a:rPr lang="en-US" sz="1400" dirty="0" smtClean="0">
                <a:solidFill>
                  <a:prstClr val="white"/>
                </a:solidFill>
              </a:rPr>
              <a:t>Fireplaces with crackling flames</a:t>
            </a:r>
          </a:p>
          <a:p>
            <a:r>
              <a:rPr lang="en-US" sz="1400" dirty="0" smtClean="0">
                <a:solidFill>
                  <a:prstClr val="white"/>
                </a:solidFill>
              </a:rPr>
              <a:t>Finally time to go back to school</a:t>
            </a:r>
          </a:p>
          <a:p>
            <a:r>
              <a:rPr lang="en-US" sz="1400" dirty="0" smtClean="0">
                <a:solidFill>
                  <a:prstClr val="white"/>
                </a:solidFill>
              </a:rPr>
              <a:t>Families gathering for Thanksgiving feasts</a:t>
            </a:r>
          </a:p>
          <a:p>
            <a:r>
              <a:rPr lang="en-US" sz="1400" dirty="0" smtClean="0">
                <a:solidFill>
                  <a:prstClr val="white"/>
                </a:solidFill>
              </a:rPr>
              <a:t>Football and soccer games with friends</a:t>
            </a:r>
          </a:p>
          <a:p>
            <a:r>
              <a:rPr lang="en-US" sz="1400" dirty="0" smtClean="0">
                <a:solidFill>
                  <a:prstClr val="white"/>
                </a:solidFill>
              </a:rPr>
              <a:t>Friendly scarecrows don’t scare me</a:t>
            </a:r>
          </a:p>
          <a:p>
            <a:r>
              <a:rPr lang="en-US" sz="1400" dirty="0" smtClean="0">
                <a:solidFill>
                  <a:prstClr val="white"/>
                </a:solidFill>
              </a:rPr>
              <a:t>Frosty mornings</a:t>
            </a:r>
          </a:p>
          <a:p>
            <a:endParaRPr lang="en-US" sz="1400" dirty="0" smtClean="0">
              <a:solidFill>
                <a:prstClr val="white"/>
              </a:solidFill>
            </a:endParaRPr>
          </a:p>
          <a:p>
            <a:r>
              <a:rPr lang="en-US" sz="1400" dirty="0" smtClean="0">
                <a:solidFill>
                  <a:prstClr val="white"/>
                </a:solidFill>
              </a:rPr>
              <a:t>Laying in piles of colorful leaves</a:t>
            </a:r>
          </a:p>
          <a:p>
            <a:r>
              <a:rPr lang="en-US" sz="1400" dirty="0" smtClean="0">
                <a:solidFill>
                  <a:prstClr val="white"/>
                </a:solidFill>
              </a:rPr>
              <a:t>Leaf fights with friends and family</a:t>
            </a:r>
          </a:p>
          <a:p>
            <a:r>
              <a:rPr lang="en-US" sz="1400" dirty="0" smtClean="0">
                <a:solidFill>
                  <a:prstClr val="white"/>
                </a:solidFill>
              </a:rPr>
              <a:t>Longer nights and shorter days</a:t>
            </a:r>
          </a:p>
          <a:p>
            <a:r>
              <a:rPr lang="en-US" sz="1400" dirty="0" smtClean="0">
                <a:solidFill>
                  <a:prstClr val="white"/>
                </a:solidFill>
              </a:rPr>
              <a:t>Leaping off the trees into pretty piles on the ground</a:t>
            </a:r>
          </a:p>
          <a:p>
            <a:r>
              <a:rPr lang="en-US" sz="1400" dirty="0" smtClean="0">
                <a:solidFill>
                  <a:prstClr val="white"/>
                </a:solidFill>
              </a:rPr>
              <a:t>Leaves no longer green</a:t>
            </a:r>
          </a:p>
          <a:p>
            <a:r>
              <a:rPr lang="en-US" sz="1400" dirty="0" smtClean="0">
                <a:solidFill>
                  <a:prstClr val="white"/>
                </a:solidFill>
              </a:rPr>
              <a:t>Listening to the wind whistling through the trees</a:t>
            </a:r>
          </a:p>
          <a:p>
            <a:endParaRPr lang="en-US" sz="1400" dirty="0" smtClean="0">
              <a:solidFill>
                <a:prstClr val="white"/>
              </a:solidFill>
            </a:endParaRPr>
          </a:p>
          <a:p>
            <a:r>
              <a:rPr lang="en-US" sz="1400" dirty="0" smtClean="0">
                <a:solidFill>
                  <a:prstClr val="white"/>
                </a:solidFill>
              </a:rPr>
              <a:t>Each day getting shorter and shadows growing longer</a:t>
            </a:r>
            <a:endParaRPr lang="en-US" sz="1400" dirty="0">
              <a:solidFill>
                <a:prstClr val="white"/>
              </a:solidFill>
            </a:endParaRPr>
          </a:p>
          <a:p>
            <a:r>
              <a:rPr lang="en-US" sz="1400" dirty="0" smtClean="0">
                <a:solidFill>
                  <a:prstClr val="white"/>
                </a:solidFill>
              </a:rPr>
              <a:t>Everyone has rosy cheeks and chapped lips</a:t>
            </a:r>
          </a:p>
          <a:p>
            <a:r>
              <a:rPr lang="en-US" sz="1400" dirty="0" smtClean="0">
                <a:solidFill>
                  <a:prstClr val="white"/>
                </a:solidFill>
              </a:rPr>
              <a:t>Enjoying cooler temperatures by spending time outside</a:t>
            </a:r>
          </a:p>
          <a:p>
            <a:r>
              <a:rPr lang="en-US" sz="1400" dirty="0" smtClean="0">
                <a:solidFill>
                  <a:prstClr val="white"/>
                </a:solidFill>
              </a:rPr>
              <a:t>End of summer fun with winter not far behind</a:t>
            </a:r>
          </a:p>
          <a:p>
            <a:endParaRPr lang="en-US" sz="1400" dirty="0" smtClean="0">
              <a:solidFill>
                <a:prstClr val="white"/>
              </a:solidFill>
            </a:endParaRPr>
          </a:p>
          <a:p>
            <a:r>
              <a:rPr lang="en-US" sz="1400" dirty="0" smtClean="0">
                <a:solidFill>
                  <a:prstClr val="white"/>
                </a:solidFill>
              </a:rPr>
              <a:t>Animals prepare to hibernate</a:t>
            </a:r>
          </a:p>
          <a:p>
            <a:r>
              <a:rPr lang="en-US" sz="1400" dirty="0" smtClean="0">
                <a:solidFill>
                  <a:prstClr val="white"/>
                </a:solidFill>
              </a:rPr>
              <a:t>Apples, pumpkins, and turkey to eat</a:t>
            </a:r>
          </a:p>
          <a:p>
            <a:r>
              <a:rPr lang="en-US" sz="1400" dirty="0" smtClean="0">
                <a:solidFill>
                  <a:prstClr val="white"/>
                </a:solidFill>
              </a:rPr>
              <a:t>Autumn is its other name</a:t>
            </a:r>
          </a:p>
          <a:p>
            <a:r>
              <a:rPr lang="en-US" sz="1400" dirty="0" smtClean="0">
                <a:solidFill>
                  <a:prstClr val="white"/>
                </a:solidFill>
              </a:rPr>
              <a:t>Acorns and pinecones falling from branches above</a:t>
            </a:r>
          </a:p>
          <a:p>
            <a:r>
              <a:rPr lang="en-US" sz="1400" dirty="0" smtClean="0">
                <a:solidFill>
                  <a:prstClr val="white"/>
                </a:solidFill>
              </a:rPr>
              <a:t>Always thankful for home, family and love </a:t>
            </a:r>
          </a:p>
          <a:p>
            <a:endParaRPr lang="en-US" sz="1400" dirty="0" smtClean="0">
              <a:solidFill>
                <a:prstClr val="white"/>
              </a:solidFill>
            </a:endParaRPr>
          </a:p>
          <a:p>
            <a:endParaRPr lang="en-US" sz="1400" dirty="0">
              <a:solidFill>
                <a:prstClr val="white"/>
              </a:solidFill>
            </a:endParaRPr>
          </a:p>
        </p:txBody>
      </p:sp>
      <p:sp>
        <p:nvSpPr>
          <p:cNvPr id="3" name="Footer Placeholder 2"/>
          <p:cNvSpPr>
            <a:spLocks noGrp="1"/>
          </p:cNvSpPr>
          <p:nvPr>
            <p:ph type="ftr" sz="quarter" idx="11"/>
          </p:nvPr>
        </p:nvSpPr>
        <p:spPr/>
        <p:txBody>
          <a:bodyPr/>
          <a:lstStyle/>
          <a:p>
            <a:endParaRPr lang="en-US">
              <a:solidFill>
                <a:srgbClr val="FF9000"/>
              </a:solidFill>
            </a:endParaRPr>
          </a:p>
        </p:txBody>
      </p:sp>
    </p:spTree>
    <p:extLst>
      <p:ext uri="{BB962C8B-B14F-4D97-AF65-F5344CB8AC3E}">
        <p14:creationId xmlns:p14="http://schemas.microsoft.com/office/powerpoint/2010/main" val="688371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wner\Dropbox\Photos\2011-2012 School Year\April\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532438"/>
            <a:ext cx="9144000" cy="1706562"/>
          </a:xfrm>
        </p:spPr>
        <p:txBody>
          <a:bodyPr>
            <a:normAutofit fontScale="90000"/>
          </a:bodyPr>
          <a:lstStyle/>
          <a:p>
            <a:r>
              <a:rPr lang="en-US" sz="3600" dirty="0" smtClean="0">
                <a:solidFill>
                  <a:srgbClr val="751D1D"/>
                </a:solidFill>
                <a:latin typeface="Arial Black" pitchFamily="34" charset="0"/>
              </a:rPr>
              <a:t>Penguin research using </a:t>
            </a:r>
            <a:r>
              <a:rPr lang="en-US" sz="3600" dirty="0" smtClean="0">
                <a:latin typeface="Arial Black" pitchFamily="34" charset="0"/>
              </a:rPr>
              <a:t>pr</a:t>
            </a:r>
            <a:r>
              <a:rPr lang="en-US" sz="3600" dirty="0" smtClean="0">
                <a:solidFill>
                  <a:srgbClr val="751D1D"/>
                </a:solidFill>
                <a:latin typeface="Arial Black" pitchFamily="34" charset="0"/>
              </a:rPr>
              <a:t>int and online resources; 3-D </a:t>
            </a:r>
            <a:r>
              <a:rPr lang="en-US" sz="3600" dirty="0" smtClean="0">
                <a:latin typeface="Arial Black" pitchFamily="34" charset="0"/>
              </a:rPr>
              <a:t>hab</a:t>
            </a:r>
            <a:r>
              <a:rPr lang="en-US" sz="3600" dirty="0" smtClean="0">
                <a:solidFill>
                  <a:srgbClr val="751D1D"/>
                </a:solidFill>
                <a:latin typeface="Arial Black" pitchFamily="34" charset="0"/>
              </a:rPr>
              <a:t>itat diorama.</a:t>
            </a:r>
            <a:endParaRPr lang="en-US" sz="3600" dirty="0">
              <a:solidFill>
                <a:srgbClr val="751D1D"/>
              </a:solidFill>
              <a:latin typeface="Arial Black" pitchFamily="34" charset="0"/>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216952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
            <a:ext cx="8839200" cy="646331"/>
          </a:xfrm>
          <a:prstGeom prst="rect">
            <a:avLst/>
          </a:prstGeom>
          <a:noFill/>
        </p:spPr>
        <p:txBody>
          <a:bodyPr wrap="square" rtlCol="0">
            <a:spAutoFit/>
          </a:bodyPr>
          <a:lstStyle/>
          <a:p>
            <a:r>
              <a:rPr lang="en-US" sz="1200" dirty="0" smtClean="0">
                <a:solidFill>
                  <a:prstClr val="black"/>
                </a:solidFill>
              </a:rPr>
              <a:t>Name: _________________________________________ 	    </a:t>
            </a:r>
            <a:r>
              <a:rPr lang="en-US" dirty="0" smtClean="0">
                <a:solidFill>
                  <a:prstClr val="black"/>
                </a:solidFill>
                <a:latin typeface="Algerian" pitchFamily="82" charset="0"/>
              </a:rPr>
              <a:t>Penguins</a:t>
            </a:r>
            <a:r>
              <a:rPr lang="en-US" sz="1200" dirty="0" smtClean="0">
                <a:solidFill>
                  <a:prstClr val="black"/>
                </a:solidFill>
              </a:rPr>
              <a:t>     Date: ____________________________  Class: ________</a:t>
            </a:r>
          </a:p>
          <a:p>
            <a:endParaRPr lang="en-US" dirty="0">
              <a:solidFill>
                <a:prstClr val="black"/>
              </a:solidFill>
            </a:endParaRPr>
          </a:p>
        </p:txBody>
      </p:sp>
      <p:pic>
        <p:nvPicPr>
          <p:cNvPr id="1026" name="Picture 2" descr="C:\Users\Owner\AppData\Local\Microsoft\Windows\Temporary Internet Files\Content.IE5\7MYD2W9M\MC9004414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8300" y="457200"/>
            <a:ext cx="622300" cy="813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371600"/>
            <a:ext cx="4267200" cy="1600438"/>
          </a:xfrm>
          <a:prstGeom prst="rect">
            <a:avLst/>
          </a:prstGeom>
          <a:noFill/>
        </p:spPr>
        <p:txBody>
          <a:bodyPr wrap="square" rtlCol="0">
            <a:spAutoFit/>
          </a:bodyPr>
          <a:lstStyle/>
          <a:p>
            <a:r>
              <a:rPr lang="en-US" sz="1400" dirty="0" smtClean="0">
                <a:solidFill>
                  <a:prstClr val="black"/>
                </a:solidFill>
              </a:rPr>
              <a:t>Please list four kinds of penguins.</a:t>
            </a:r>
          </a:p>
          <a:p>
            <a:pPr marL="342900" indent="-342900">
              <a:lnSpc>
                <a:spcPct val="150000"/>
              </a:lnSpc>
              <a:buFont typeface="+mj-lt"/>
              <a:buAutoNum type="arabicPeriod"/>
            </a:pPr>
            <a:r>
              <a:rPr lang="en-US" sz="1400" dirty="0" smtClean="0">
                <a:solidFill>
                  <a:prstClr val="black"/>
                </a:solidFill>
              </a:rPr>
              <a:t>______________________________</a:t>
            </a:r>
          </a:p>
          <a:p>
            <a:pPr marL="342900" indent="-342900">
              <a:lnSpc>
                <a:spcPct val="150000"/>
              </a:lnSpc>
              <a:buFont typeface="+mj-lt"/>
              <a:buAutoNum type="arabicPeriod"/>
            </a:pPr>
            <a:r>
              <a:rPr lang="en-US" sz="1400" dirty="0" smtClean="0">
                <a:solidFill>
                  <a:prstClr val="black"/>
                </a:solidFill>
              </a:rPr>
              <a:t>______________________________</a:t>
            </a:r>
          </a:p>
          <a:p>
            <a:pPr marL="342900" indent="-342900">
              <a:lnSpc>
                <a:spcPct val="150000"/>
              </a:lnSpc>
              <a:buFont typeface="+mj-lt"/>
              <a:buAutoNum type="arabicPeriod"/>
            </a:pPr>
            <a:r>
              <a:rPr lang="en-US" sz="1400" dirty="0" smtClean="0">
                <a:solidFill>
                  <a:prstClr val="black"/>
                </a:solidFill>
              </a:rPr>
              <a:t>______________________________</a:t>
            </a:r>
          </a:p>
          <a:p>
            <a:pPr marL="342900" indent="-342900">
              <a:lnSpc>
                <a:spcPct val="150000"/>
              </a:lnSpc>
              <a:buFont typeface="+mj-lt"/>
              <a:buAutoNum type="arabicPeriod"/>
            </a:pPr>
            <a:r>
              <a:rPr lang="en-US" sz="1400" dirty="0" smtClean="0">
                <a:solidFill>
                  <a:prstClr val="black"/>
                </a:solidFill>
              </a:rPr>
              <a:t>______________________________</a:t>
            </a:r>
            <a:endParaRPr lang="en-US" sz="1400" dirty="0">
              <a:solidFill>
                <a:prstClr val="black"/>
              </a:solidFill>
            </a:endParaRPr>
          </a:p>
        </p:txBody>
      </p:sp>
      <p:sp>
        <p:nvSpPr>
          <p:cNvPr id="6" name="TextBox 5"/>
          <p:cNvSpPr txBox="1"/>
          <p:nvPr/>
        </p:nvSpPr>
        <p:spPr>
          <a:xfrm>
            <a:off x="4724400" y="1371600"/>
            <a:ext cx="4267200" cy="800219"/>
          </a:xfrm>
          <a:prstGeom prst="rect">
            <a:avLst/>
          </a:prstGeom>
          <a:noFill/>
        </p:spPr>
        <p:txBody>
          <a:bodyPr wrap="square" rtlCol="0">
            <a:spAutoFit/>
          </a:bodyPr>
          <a:lstStyle/>
          <a:p>
            <a:r>
              <a:rPr lang="en-US" sz="1400" dirty="0" smtClean="0">
                <a:solidFill>
                  <a:prstClr val="black"/>
                </a:solidFill>
              </a:rPr>
              <a:t>Write the height of each penguin on the line below its picture.</a:t>
            </a:r>
          </a:p>
          <a:p>
            <a:endParaRPr lang="en-US"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058" y="3200400"/>
            <a:ext cx="719542" cy="1219200"/>
          </a:xfrm>
          <a:prstGeom prst="rect">
            <a:avLst/>
          </a:prstGeom>
        </p:spPr>
      </p:pic>
      <p:sp>
        <p:nvSpPr>
          <p:cNvPr id="8" name="TextBox 7"/>
          <p:cNvSpPr txBox="1"/>
          <p:nvPr/>
        </p:nvSpPr>
        <p:spPr>
          <a:xfrm>
            <a:off x="5676900" y="3962400"/>
            <a:ext cx="2705100" cy="523220"/>
          </a:xfrm>
          <a:prstGeom prst="rect">
            <a:avLst/>
          </a:prstGeom>
          <a:noFill/>
        </p:spPr>
        <p:txBody>
          <a:bodyPr wrap="square" rtlCol="0">
            <a:spAutoFit/>
          </a:bodyPr>
          <a:lstStyle/>
          <a:p>
            <a:r>
              <a:rPr lang="en-US" sz="1400" dirty="0" err="1" smtClean="0">
                <a:solidFill>
                  <a:prstClr val="black"/>
                </a:solidFill>
              </a:rPr>
              <a:t>Adelie</a:t>
            </a:r>
            <a:endParaRPr lang="en-US" sz="1400" dirty="0" smtClean="0">
              <a:solidFill>
                <a:prstClr val="black"/>
              </a:solidFill>
            </a:endParaRPr>
          </a:p>
          <a:p>
            <a:r>
              <a:rPr lang="en-US" sz="1400" dirty="0" smtClean="0">
                <a:solidFill>
                  <a:prstClr val="black"/>
                </a:solidFill>
              </a:rPr>
              <a:t>______ feet and ______ inches tall</a:t>
            </a:r>
            <a:endParaRPr lang="en-US" sz="1400" dirty="0">
              <a:solidFill>
                <a:prstClr val="black"/>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350" y="2133600"/>
            <a:ext cx="713250" cy="914638"/>
          </a:xfrm>
          <a:prstGeom prst="rect">
            <a:avLst/>
          </a:prstGeom>
        </p:spPr>
      </p:pic>
      <p:sp>
        <p:nvSpPr>
          <p:cNvPr id="12" name="TextBox 11"/>
          <p:cNvSpPr txBox="1"/>
          <p:nvPr/>
        </p:nvSpPr>
        <p:spPr>
          <a:xfrm>
            <a:off x="5715000" y="2590800"/>
            <a:ext cx="2209800" cy="523220"/>
          </a:xfrm>
          <a:prstGeom prst="rect">
            <a:avLst/>
          </a:prstGeom>
          <a:noFill/>
        </p:spPr>
        <p:txBody>
          <a:bodyPr wrap="square" rtlCol="0">
            <a:spAutoFit/>
          </a:bodyPr>
          <a:lstStyle/>
          <a:p>
            <a:r>
              <a:rPr lang="en-US" sz="1400" dirty="0" smtClean="0">
                <a:solidFill>
                  <a:prstClr val="black"/>
                </a:solidFill>
              </a:rPr>
              <a:t>African</a:t>
            </a:r>
          </a:p>
          <a:p>
            <a:r>
              <a:rPr lang="en-US" sz="1400" dirty="0" smtClean="0">
                <a:solidFill>
                  <a:prstClr val="black"/>
                </a:solidFill>
              </a:rPr>
              <a:t>______ to ______feet tall</a:t>
            </a:r>
            <a:endParaRPr lang="en-US" sz="1400" dirty="0">
              <a:solidFill>
                <a:prstClr val="black"/>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452" y="4593771"/>
            <a:ext cx="1489148" cy="2188029"/>
          </a:xfrm>
          <a:prstGeom prst="rect">
            <a:avLst/>
          </a:prstGeom>
        </p:spPr>
      </p:pic>
      <p:sp>
        <p:nvSpPr>
          <p:cNvPr id="14" name="TextBox 13"/>
          <p:cNvSpPr txBox="1"/>
          <p:nvPr/>
        </p:nvSpPr>
        <p:spPr>
          <a:xfrm>
            <a:off x="2743200" y="6172200"/>
            <a:ext cx="2057400" cy="523220"/>
          </a:xfrm>
          <a:prstGeom prst="rect">
            <a:avLst/>
          </a:prstGeom>
          <a:noFill/>
        </p:spPr>
        <p:txBody>
          <a:bodyPr wrap="square" rtlCol="0">
            <a:spAutoFit/>
          </a:bodyPr>
          <a:lstStyle/>
          <a:p>
            <a:pPr algn="r"/>
            <a:r>
              <a:rPr lang="en-US" sz="1400" dirty="0" smtClean="0">
                <a:solidFill>
                  <a:prstClr val="black"/>
                </a:solidFill>
              </a:rPr>
              <a:t>Emperor</a:t>
            </a:r>
          </a:p>
          <a:p>
            <a:pPr algn="r"/>
            <a:r>
              <a:rPr lang="en-US" sz="1400" dirty="0" smtClean="0">
                <a:solidFill>
                  <a:prstClr val="black"/>
                </a:solidFill>
              </a:rPr>
              <a:t>Almost ______ feet tall</a:t>
            </a:r>
            <a:endParaRPr lang="en-US" sz="1400" dirty="0">
              <a:solidFill>
                <a:prstClr val="black"/>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1384" y="5257800"/>
            <a:ext cx="1042416" cy="1447800"/>
          </a:xfrm>
          <a:prstGeom prst="rect">
            <a:avLst/>
          </a:prstGeom>
        </p:spPr>
      </p:pic>
      <p:sp>
        <p:nvSpPr>
          <p:cNvPr id="16" name="TextBox 15"/>
          <p:cNvSpPr txBox="1"/>
          <p:nvPr/>
        </p:nvSpPr>
        <p:spPr>
          <a:xfrm>
            <a:off x="7543800" y="6172200"/>
            <a:ext cx="1447800" cy="523220"/>
          </a:xfrm>
          <a:prstGeom prst="rect">
            <a:avLst/>
          </a:prstGeom>
          <a:noFill/>
        </p:spPr>
        <p:txBody>
          <a:bodyPr wrap="square" rtlCol="0">
            <a:spAutoFit/>
          </a:bodyPr>
          <a:lstStyle/>
          <a:p>
            <a:r>
              <a:rPr lang="en-US" sz="1400" dirty="0" smtClean="0">
                <a:solidFill>
                  <a:prstClr val="black"/>
                </a:solidFill>
              </a:rPr>
              <a:t>King</a:t>
            </a:r>
          </a:p>
          <a:p>
            <a:r>
              <a:rPr lang="en-US" sz="1400" dirty="0" smtClean="0">
                <a:solidFill>
                  <a:prstClr val="black"/>
                </a:solidFill>
              </a:rPr>
              <a:t> ______ feet tall</a:t>
            </a:r>
            <a:endParaRPr lang="en-US" sz="1400" dirty="0">
              <a:solidFill>
                <a:prstClr val="black"/>
              </a:solidFill>
            </a:endParaRPr>
          </a:p>
        </p:txBody>
      </p:sp>
      <p:sp>
        <p:nvSpPr>
          <p:cNvPr id="13" name="TextBox 12"/>
          <p:cNvSpPr txBox="1"/>
          <p:nvPr/>
        </p:nvSpPr>
        <p:spPr>
          <a:xfrm>
            <a:off x="152400" y="3270171"/>
            <a:ext cx="2819400" cy="3816429"/>
          </a:xfrm>
          <a:prstGeom prst="rect">
            <a:avLst/>
          </a:prstGeom>
          <a:noFill/>
        </p:spPr>
        <p:txBody>
          <a:bodyPr wrap="square" rtlCol="0">
            <a:spAutoFit/>
          </a:bodyPr>
          <a:lstStyle/>
          <a:p>
            <a:r>
              <a:rPr lang="en-US" sz="1400" dirty="0" smtClean="0">
                <a:solidFill>
                  <a:prstClr val="black"/>
                </a:solidFill>
                <a:cs typeface="Arial" pitchFamily="34" charset="0"/>
              </a:rPr>
              <a:t>Circle your answers.  My animal has:</a:t>
            </a:r>
          </a:p>
          <a:p>
            <a:pPr marL="285750" indent="-285750">
              <a:lnSpc>
                <a:spcPct val="150000"/>
              </a:lnSpc>
              <a:buFont typeface="Arial" pitchFamily="34" charset="0"/>
              <a:buChar char="•"/>
            </a:pPr>
            <a:r>
              <a:rPr lang="en-US" sz="1400" dirty="0" smtClean="0">
                <a:solidFill>
                  <a:prstClr val="black"/>
                </a:solidFill>
                <a:cs typeface="Arial" pitchFamily="34" charset="0"/>
              </a:rPr>
              <a:t>Flippers</a:t>
            </a:r>
          </a:p>
          <a:p>
            <a:pPr marL="285750" indent="-285750">
              <a:lnSpc>
                <a:spcPct val="150000"/>
              </a:lnSpc>
              <a:buFont typeface="Arial" pitchFamily="34" charset="0"/>
              <a:buChar char="•"/>
            </a:pPr>
            <a:r>
              <a:rPr lang="en-US" sz="1400" dirty="0" smtClean="0">
                <a:solidFill>
                  <a:prstClr val="black"/>
                </a:solidFill>
                <a:cs typeface="Arial" pitchFamily="34" charset="0"/>
              </a:rPr>
              <a:t>Sharp teeth</a:t>
            </a:r>
          </a:p>
          <a:p>
            <a:pPr marL="285750" indent="-285750">
              <a:lnSpc>
                <a:spcPct val="150000"/>
              </a:lnSpc>
              <a:buFont typeface="Arial" pitchFamily="34" charset="0"/>
              <a:buChar char="•"/>
            </a:pPr>
            <a:r>
              <a:rPr lang="en-US" sz="1400" dirty="0" smtClean="0">
                <a:solidFill>
                  <a:prstClr val="black"/>
                </a:solidFill>
                <a:cs typeface="Arial" pitchFamily="34" charset="0"/>
              </a:rPr>
              <a:t>Fur</a:t>
            </a:r>
          </a:p>
          <a:p>
            <a:pPr marL="285750" indent="-285750">
              <a:lnSpc>
                <a:spcPct val="150000"/>
              </a:lnSpc>
              <a:buFont typeface="Arial" pitchFamily="34" charset="0"/>
              <a:buChar char="•"/>
            </a:pPr>
            <a:r>
              <a:rPr lang="en-US" sz="1400" dirty="0" smtClean="0">
                <a:solidFill>
                  <a:prstClr val="black"/>
                </a:solidFill>
                <a:cs typeface="Arial" pitchFamily="34" charset="0"/>
              </a:rPr>
              <a:t>Short legs</a:t>
            </a:r>
          </a:p>
          <a:p>
            <a:pPr marL="285750" indent="-285750">
              <a:lnSpc>
                <a:spcPct val="150000"/>
              </a:lnSpc>
              <a:buFont typeface="Arial" pitchFamily="34" charset="0"/>
              <a:buChar char="•"/>
            </a:pPr>
            <a:r>
              <a:rPr lang="en-US" sz="1400" dirty="0" smtClean="0">
                <a:solidFill>
                  <a:prstClr val="black"/>
                </a:solidFill>
                <a:cs typeface="Arial" pitchFamily="34" charset="0"/>
              </a:rPr>
              <a:t>Feathers</a:t>
            </a:r>
          </a:p>
          <a:p>
            <a:pPr marL="285750" indent="-285750">
              <a:lnSpc>
                <a:spcPct val="150000"/>
              </a:lnSpc>
              <a:buFont typeface="Arial" pitchFamily="34" charset="0"/>
              <a:buChar char="•"/>
            </a:pPr>
            <a:r>
              <a:rPr lang="en-US" sz="1400" dirty="0" smtClean="0">
                <a:solidFill>
                  <a:prstClr val="black"/>
                </a:solidFill>
                <a:cs typeface="Arial" pitchFamily="34" charset="0"/>
              </a:rPr>
              <a:t>Four feet</a:t>
            </a:r>
          </a:p>
          <a:p>
            <a:pPr marL="285750" indent="-285750">
              <a:lnSpc>
                <a:spcPct val="150000"/>
              </a:lnSpc>
              <a:buFont typeface="Arial" pitchFamily="34" charset="0"/>
              <a:buChar char="•"/>
            </a:pPr>
            <a:r>
              <a:rPr lang="en-US" sz="1400" dirty="0" smtClean="0">
                <a:solidFill>
                  <a:prstClr val="black"/>
                </a:solidFill>
                <a:cs typeface="Arial" pitchFamily="34" charset="0"/>
              </a:rPr>
              <a:t>Orange feathers on their ears</a:t>
            </a:r>
          </a:p>
          <a:p>
            <a:pPr marL="285750" indent="-285750">
              <a:lnSpc>
                <a:spcPct val="150000"/>
              </a:lnSpc>
              <a:buFont typeface="Arial" pitchFamily="34" charset="0"/>
              <a:buChar char="•"/>
            </a:pPr>
            <a:r>
              <a:rPr lang="en-US" sz="1400" dirty="0" smtClean="0">
                <a:solidFill>
                  <a:prstClr val="black"/>
                </a:solidFill>
                <a:cs typeface="Arial" pitchFamily="34" charset="0"/>
              </a:rPr>
              <a:t>A long tail</a:t>
            </a:r>
          </a:p>
          <a:p>
            <a:pPr marL="285750" indent="-285750">
              <a:lnSpc>
                <a:spcPct val="150000"/>
              </a:lnSpc>
              <a:buFont typeface="Arial" pitchFamily="34" charset="0"/>
              <a:buChar char="•"/>
            </a:pPr>
            <a:r>
              <a:rPr lang="en-US" sz="1400" dirty="0" smtClean="0">
                <a:solidFill>
                  <a:prstClr val="black"/>
                </a:solidFill>
                <a:cs typeface="Arial" pitchFamily="34" charset="0"/>
              </a:rPr>
              <a:t>Webbed feet</a:t>
            </a:r>
          </a:p>
          <a:p>
            <a:pPr marL="285750" indent="-285750">
              <a:lnSpc>
                <a:spcPct val="150000"/>
              </a:lnSpc>
              <a:buFont typeface="Arial" pitchFamily="34" charset="0"/>
              <a:buChar char="•"/>
            </a:pPr>
            <a:r>
              <a:rPr lang="en-US" sz="1400" dirty="0" smtClean="0">
                <a:solidFill>
                  <a:prstClr val="black"/>
                </a:solidFill>
                <a:cs typeface="Arial" pitchFamily="34" charset="0"/>
              </a:rPr>
              <a:t>A beak</a:t>
            </a:r>
          </a:p>
          <a:p>
            <a:pPr marL="285750" indent="-285750">
              <a:buFont typeface="Arial" pitchFamily="34" charset="0"/>
              <a:buChar char="•"/>
            </a:pPr>
            <a:endParaRPr lang="en-US" dirty="0">
              <a:solidFill>
                <a:prstClr val="black"/>
              </a:solidFill>
            </a:endParaRPr>
          </a:p>
        </p:txBody>
      </p:sp>
      <p:sp>
        <p:nvSpPr>
          <p:cNvPr id="15" name="TextBox 14"/>
          <p:cNvSpPr txBox="1"/>
          <p:nvPr/>
        </p:nvSpPr>
        <p:spPr>
          <a:xfrm>
            <a:off x="152400" y="685800"/>
            <a:ext cx="4267200" cy="523220"/>
          </a:xfrm>
          <a:prstGeom prst="rect">
            <a:avLst/>
          </a:prstGeom>
          <a:noFill/>
        </p:spPr>
        <p:txBody>
          <a:bodyPr wrap="square" rtlCol="0">
            <a:spAutoFit/>
          </a:bodyPr>
          <a:lstStyle/>
          <a:p>
            <a:r>
              <a:rPr lang="en-US" sz="1400" dirty="0" smtClean="0">
                <a:solidFill>
                  <a:prstClr val="black"/>
                </a:solidFill>
              </a:rPr>
              <a:t>I am researching the ____________________________ penguin.</a:t>
            </a:r>
            <a:endParaRPr lang="en-US" sz="1400" dirty="0">
              <a:solidFill>
                <a:prstClr val="black"/>
              </a:solidFill>
            </a:endParaRPr>
          </a:p>
        </p:txBody>
      </p:sp>
      <p:sp>
        <p:nvSpPr>
          <p:cNvPr id="19" name="TextBox 18"/>
          <p:cNvSpPr txBox="1"/>
          <p:nvPr/>
        </p:nvSpPr>
        <p:spPr>
          <a:xfrm>
            <a:off x="4737100" y="685800"/>
            <a:ext cx="3949700" cy="738664"/>
          </a:xfrm>
          <a:prstGeom prst="rect">
            <a:avLst/>
          </a:prstGeom>
          <a:noFill/>
        </p:spPr>
        <p:txBody>
          <a:bodyPr wrap="square" rtlCol="0">
            <a:spAutoFit/>
          </a:bodyPr>
          <a:lstStyle/>
          <a:p>
            <a:r>
              <a:rPr lang="en-US" sz="1400" dirty="0" smtClean="0">
                <a:solidFill>
                  <a:prstClr val="black"/>
                </a:solidFill>
              </a:rPr>
              <a:t>How many eggs does your penguin lay?</a:t>
            </a:r>
          </a:p>
          <a:p>
            <a:r>
              <a:rPr lang="en-US" sz="1400" dirty="0" smtClean="0">
                <a:solidFill>
                  <a:prstClr val="black"/>
                </a:solidFill>
              </a:rPr>
              <a:t>____________________________________________________________________________________</a:t>
            </a:r>
            <a:endParaRPr lang="en-US" sz="1400" dirty="0">
              <a:solidFill>
                <a:prstClr val="black"/>
              </a:solidFill>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510533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28600"/>
            <a:ext cx="41148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19600" y="152400"/>
            <a:ext cx="4572000" cy="1212320"/>
          </a:xfrm>
          <a:prstGeom prst="rect">
            <a:avLst/>
          </a:prstGeom>
        </p:spPr>
        <p:txBody>
          <a:bodyPr>
            <a:spAutoFit/>
          </a:bodyPr>
          <a:lstStyle/>
          <a:p>
            <a:pPr>
              <a:lnSpc>
                <a:spcPct val="150000"/>
              </a:lnSpc>
            </a:pPr>
            <a:r>
              <a:rPr lang="en-US" sz="1400" dirty="0">
                <a:solidFill>
                  <a:prstClr val="black"/>
                </a:solidFill>
                <a:cs typeface="Arial" pitchFamily="34" charset="0"/>
              </a:rPr>
              <a:t>What does your animal eat? </a:t>
            </a:r>
            <a:r>
              <a:rPr lang="en-US" sz="1200" dirty="0" smtClean="0">
                <a:solidFill>
                  <a:prstClr val="black"/>
                </a:solidFill>
                <a:latin typeface="Arial" pitchFamily="34" charset="0"/>
                <a:cs typeface="Arial" pitchFamily="34" charset="0"/>
              </a:rPr>
              <a:t>____________________________________________________________________________________________________________________________________________________________</a:t>
            </a:r>
            <a:endParaRPr lang="en-US" sz="1200" dirty="0">
              <a:solidFill>
                <a:prstClr val="black"/>
              </a:solidFill>
              <a:latin typeface="Arial" pitchFamily="34" charset="0"/>
              <a:cs typeface="Arial" pitchFamily="34" charset="0"/>
            </a:endParaRPr>
          </a:p>
        </p:txBody>
      </p:sp>
      <p:sp>
        <p:nvSpPr>
          <p:cNvPr id="3" name="Rectangle 2"/>
          <p:cNvSpPr/>
          <p:nvPr/>
        </p:nvSpPr>
        <p:spPr>
          <a:xfrm>
            <a:off x="152400" y="4495800"/>
            <a:ext cx="4572000" cy="738664"/>
          </a:xfrm>
          <a:prstGeom prst="rect">
            <a:avLst/>
          </a:prstGeom>
        </p:spPr>
        <p:txBody>
          <a:bodyPr>
            <a:spAutoFit/>
          </a:bodyPr>
          <a:lstStyle/>
          <a:p>
            <a:r>
              <a:rPr lang="en-US" sz="1400" dirty="0">
                <a:solidFill>
                  <a:prstClr val="black"/>
                </a:solidFill>
                <a:cs typeface="Arial" pitchFamily="34" charset="0"/>
              </a:rPr>
              <a:t>I</a:t>
            </a:r>
            <a:r>
              <a:rPr lang="en-US" sz="1400" dirty="0" smtClean="0">
                <a:solidFill>
                  <a:prstClr val="black"/>
                </a:solidFill>
                <a:cs typeface="Arial" pitchFamily="34" charset="0"/>
              </a:rPr>
              <a:t>n </a:t>
            </a:r>
            <a:r>
              <a:rPr lang="en-US" sz="1400" dirty="0">
                <a:solidFill>
                  <a:prstClr val="black"/>
                </a:solidFill>
                <a:cs typeface="Arial" pitchFamily="34" charset="0"/>
              </a:rPr>
              <a:t>the rectangle </a:t>
            </a:r>
            <a:r>
              <a:rPr lang="en-US" sz="1400" dirty="0" smtClean="0">
                <a:solidFill>
                  <a:prstClr val="black"/>
                </a:solidFill>
                <a:cs typeface="Arial" pitchFamily="34" charset="0"/>
              </a:rPr>
              <a:t>above please draw your penguin in  its habitat.  Add details to </a:t>
            </a:r>
            <a:r>
              <a:rPr lang="en-US" sz="1400" dirty="0">
                <a:solidFill>
                  <a:prstClr val="black"/>
                </a:solidFill>
                <a:cs typeface="Arial" pitchFamily="34" charset="0"/>
              </a:rPr>
              <a:t>your picture to show where your animal lives.</a:t>
            </a:r>
          </a:p>
        </p:txBody>
      </p:sp>
      <p:sp>
        <p:nvSpPr>
          <p:cNvPr id="4" name="Rectangle 3"/>
          <p:cNvSpPr/>
          <p:nvPr/>
        </p:nvSpPr>
        <p:spPr>
          <a:xfrm>
            <a:off x="4419600" y="1524000"/>
            <a:ext cx="4572000" cy="1384995"/>
          </a:xfrm>
          <a:prstGeom prst="rect">
            <a:avLst/>
          </a:prstGeom>
        </p:spPr>
        <p:txBody>
          <a:bodyPr wrap="square">
            <a:spAutoFit/>
          </a:bodyPr>
          <a:lstStyle/>
          <a:p>
            <a:pPr>
              <a:lnSpc>
                <a:spcPct val="150000"/>
              </a:lnSpc>
            </a:pPr>
            <a:r>
              <a:rPr lang="en-US" sz="1400" dirty="0" smtClean="0">
                <a:solidFill>
                  <a:prstClr val="black"/>
                </a:solidFill>
                <a:cs typeface="Arial" pitchFamily="34" charset="0"/>
              </a:rPr>
              <a:t>Write a sentence that describes how penguins move.</a:t>
            </a:r>
          </a:p>
          <a:p>
            <a:pPr>
              <a:lnSpc>
                <a:spcPct val="150000"/>
              </a:lnSpc>
            </a:pPr>
            <a:r>
              <a:rPr lang="en-US" sz="1400" dirty="0" smtClean="0">
                <a:solidFill>
                  <a:prstClr val="black"/>
                </a:solidFill>
                <a:cs typeface="Arial" pitchFamily="34" charset="0"/>
              </a:rPr>
              <a:t>___________________________________________________________________________________________________________________________________________________</a:t>
            </a:r>
            <a:endParaRPr lang="en-US" sz="1400" dirty="0">
              <a:solidFill>
                <a:prstClr val="black"/>
              </a:solidFill>
              <a:cs typeface="Arial" pitchFamily="34" charset="0"/>
            </a:endParaRPr>
          </a:p>
        </p:txBody>
      </p:sp>
      <p:sp>
        <p:nvSpPr>
          <p:cNvPr id="6" name="Rectangle 5"/>
          <p:cNvSpPr/>
          <p:nvPr/>
        </p:nvSpPr>
        <p:spPr>
          <a:xfrm>
            <a:off x="4419600" y="3034605"/>
            <a:ext cx="4572000" cy="1384995"/>
          </a:xfrm>
          <a:prstGeom prst="rect">
            <a:avLst/>
          </a:prstGeom>
        </p:spPr>
        <p:txBody>
          <a:bodyPr wrap="square">
            <a:spAutoFit/>
          </a:bodyPr>
          <a:lstStyle/>
          <a:p>
            <a:pPr>
              <a:lnSpc>
                <a:spcPct val="150000"/>
              </a:lnSpc>
            </a:pPr>
            <a:r>
              <a:rPr lang="en-US" sz="1400" dirty="0" smtClean="0">
                <a:solidFill>
                  <a:prstClr val="black"/>
                </a:solidFill>
                <a:cs typeface="Arial" pitchFamily="34" charset="0"/>
              </a:rPr>
              <a:t>Write an interesting fact about your penguin.</a:t>
            </a:r>
          </a:p>
          <a:p>
            <a:pPr>
              <a:lnSpc>
                <a:spcPct val="150000"/>
              </a:lnSpc>
            </a:pPr>
            <a:r>
              <a:rPr lang="en-US" sz="1400" dirty="0" smtClean="0">
                <a:solidFill>
                  <a:prstClr val="black"/>
                </a:solidFill>
                <a:cs typeface="Arial" pitchFamily="34" charset="0"/>
              </a:rPr>
              <a:t>___________________________________________________________________________________________________________________________________________________</a:t>
            </a:r>
            <a:endParaRPr lang="en-US" sz="1400" dirty="0">
              <a:solidFill>
                <a:prstClr val="black"/>
              </a:solidFill>
              <a:cs typeface="Arial" pitchFamily="34" charset="0"/>
            </a:endParaRPr>
          </a:p>
        </p:txBody>
      </p:sp>
      <p:sp>
        <p:nvSpPr>
          <p:cNvPr id="5" name="TextBox 4"/>
          <p:cNvSpPr txBox="1"/>
          <p:nvPr/>
        </p:nvSpPr>
        <p:spPr>
          <a:xfrm>
            <a:off x="152400" y="5486400"/>
            <a:ext cx="8763000" cy="1169551"/>
          </a:xfrm>
          <a:prstGeom prst="rect">
            <a:avLst/>
          </a:prstGeom>
          <a:noFill/>
        </p:spPr>
        <p:txBody>
          <a:bodyPr wrap="square" rtlCol="0">
            <a:spAutoFit/>
          </a:bodyPr>
          <a:lstStyle/>
          <a:p>
            <a:r>
              <a:rPr lang="en-US" sz="1400" dirty="0" smtClean="0">
                <a:solidFill>
                  <a:prstClr val="black"/>
                </a:solidFill>
              </a:rPr>
              <a:t>My resource</a:t>
            </a:r>
          </a:p>
          <a:p>
            <a:endParaRPr lang="en-US" sz="1400" dirty="0" smtClean="0">
              <a:solidFill>
                <a:prstClr val="black"/>
              </a:solidFill>
            </a:endParaRPr>
          </a:p>
          <a:p>
            <a:r>
              <a:rPr lang="en-US" sz="1400" dirty="0" smtClean="0">
                <a:solidFill>
                  <a:prstClr val="black"/>
                </a:solidFill>
              </a:rPr>
              <a:t>Title: ___________________________________________________________________________________________</a:t>
            </a:r>
          </a:p>
          <a:p>
            <a:endParaRPr lang="en-US" sz="1400" dirty="0" smtClean="0">
              <a:solidFill>
                <a:prstClr val="black"/>
              </a:solidFill>
            </a:endParaRPr>
          </a:p>
          <a:p>
            <a:r>
              <a:rPr lang="en-US" sz="1400" dirty="0" smtClean="0">
                <a:solidFill>
                  <a:prstClr val="black"/>
                </a:solidFill>
              </a:rPr>
              <a:t>Author: ___________________________________________________________Call number: ___________________</a:t>
            </a:r>
            <a:endParaRPr lang="en-US" sz="1400" dirty="0">
              <a:solidFill>
                <a:prstClr val="black"/>
              </a:solidFill>
            </a:endParaRPr>
          </a:p>
        </p:txBody>
      </p:sp>
      <p:pic>
        <p:nvPicPr>
          <p:cNvPr id="2051" name="Picture 3" descr="C:\Users\Owner\AppData\Local\Microsoft\Windows\Temporary Internet Files\Content.IE5\7MYD2W9M\MC9001116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419600"/>
            <a:ext cx="1390652" cy="1535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76200"/>
            <a:ext cx="671499" cy="367284"/>
          </a:xfrm>
          <a:prstGeom prst="rect">
            <a:avLst/>
          </a:prstGeom>
        </p:spPr>
      </p:pic>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799347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latin typeface="Arial Black" pitchFamily="34" charset="0"/>
              </a:rPr>
              <a:t>Animal habitats</a:t>
            </a:r>
            <a:endParaRPr lang="en-US" sz="3600" dirty="0">
              <a:latin typeface="Arial Black" pitchFamily="34" charset="0"/>
            </a:endParaRPr>
          </a:p>
        </p:txBody>
      </p:sp>
      <p:pic>
        <p:nvPicPr>
          <p:cNvPr id="5" name="Content Placeholder 4" descr="photo.JPG"/>
          <p:cNvPicPr>
            <a:picLocks noGrp="1" noChangeAspect="1"/>
          </p:cNvPicPr>
          <p:nvPr>
            <p:ph sz="half" idx="1"/>
          </p:nvPr>
        </p:nvPicPr>
        <p:blipFill>
          <a:blip r:embed="rId3">
            <a:extLst>
              <a:ext uri="{28A0092B-C50C-407E-A947-70E740481C1C}">
                <a14:useLocalDpi xmlns:a14="http://schemas.microsoft.com/office/drawing/2010/main" val="0"/>
              </a:ext>
            </a:extLst>
          </a:blip>
          <a:srcRect l="16538" r="16538"/>
          <a:stretch>
            <a:fillRect/>
          </a:stretch>
        </p:blipFill>
        <p:spPr>
          <a:xfrm>
            <a:off x="0" y="1219200"/>
            <a:ext cx="4495800" cy="5638800"/>
          </a:xfrm>
          <a:prstGeom prst="rect">
            <a:avLst/>
          </a:prstGeom>
          <a:ln>
            <a:noFill/>
          </a:ln>
          <a:effectLst>
            <a:softEdge rad="112500"/>
          </a:effectLst>
        </p:spPr>
      </p:pic>
      <p:pic>
        <p:nvPicPr>
          <p:cNvPr id="6" name="Content Placeholder 5" descr="photo.JPG"/>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a:xfrm>
            <a:off x="4648200" y="1219200"/>
            <a:ext cx="4495800" cy="5638800"/>
          </a:xfrm>
          <a:prstGeom prst="rect">
            <a:avLst/>
          </a:prstGeom>
          <a:ln>
            <a:noFill/>
          </a:ln>
          <a:effectLst>
            <a:softEdge rad="112500"/>
          </a:effectLst>
        </p:spPr>
      </p:pic>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TextBox 3"/>
          <p:cNvSpPr txBox="1"/>
          <p:nvPr/>
        </p:nvSpPr>
        <p:spPr>
          <a:xfrm>
            <a:off x="152400" y="5410200"/>
            <a:ext cx="8839200" cy="1384995"/>
          </a:xfrm>
          <a:prstGeom prst="rect">
            <a:avLst/>
          </a:prstGeom>
          <a:noFill/>
        </p:spPr>
        <p:txBody>
          <a:bodyPr wrap="square" rtlCol="0">
            <a:spAutoFit/>
          </a:bodyPr>
          <a:lstStyle/>
          <a:p>
            <a:pPr algn="ctr"/>
            <a:r>
              <a:rPr lang="en-US" sz="2800" dirty="0" smtClean="0">
                <a:latin typeface="Arial Black" pitchFamily="34" charset="0"/>
              </a:rPr>
              <a:t>Research in the library, taking notes, sketching notes and translating that into TELPAS writing.</a:t>
            </a:r>
            <a:endParaRPr lang="en-US" sz="2800" dirty="0">
              <a:latin typeface="Arial Black" pitchFamily="34" charset="0"/>
            </a:endParaRPr>
          </a:p>
        </p:txBody>
      </p:sp>
    </p:spTree>
    <p:extLst>
      <p:ext uri="{BB962C8B-B14F-4D97-AF65-F5344CB8AC3E}">
        <p14:creationId xmlns:p14="http://schemas.microsoft.com/office/powerpoint/2010/main" val="4109346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IMG_0677.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
          <a:stretch/>
        </p:blipFill>
        <p:spPr>
          <a:xfrm>
            <a:off x="0" y="48126"/>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10" name="Title 9"/>
          <p:cNvSpPr>
            <a:spLocks noGrp="1"/>
          </p:cNvSpPr>
          <p:nvPr>
            <p:ph type="title"/>
          </p:nvPr>
        </p:nvSpPr>
        <p:spPr>
          <a:xfrm>
            <a:off x="457200" y="-76200"/>
            <a:ext cx="8229600" cy="1143000"/>
          </a:xfrm>
        </p:spPr>
        <p:txBody>
          <a:bodyPr>
            <a:normAutofit fontScale="90000"/>
          </a:bodyPr>
          <a:lstStyle/>
          <a:p>
            <a:r>
              <a:rPr lang="en-US" sz="3600" dirty="0" smtClean="0">
                <a:latin typeface="Arial Black" pitchFamily="34" charset="0"/>
              </a:rPr>
              <a:t>Animal habitats using jigsaw puzzle pieces to create a final product.</a:t>
            </a:r>
            <a:endParaRPr lang="en-US" sz="3600" dirty="0">
              <a:latin typeface="Arial Black" pitchFamily="34"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4875042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67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 r="-376"/>
          <a:stretch/>
        </p:blipFill>
        <p:spPr>
          <a:xfrm>
            <a:off x="-47625" y="-76200"/>
            <a:ext cx="9220200" cy="6858000"/>
          </a:xfrm>
          <a:prstGeom prst="rect">
            <a:avLst/>
          </a:prstGeom>
          <a:ln w="228600" cap="sq" cmpd="thickThin">
            <a:solidFill>
              <a:srgbClr val="000000"/>
            </a:solidFill>
            <a:prstDash val="solid"/>
            <a:miter lim="800000"/>
          </a:ln>
          <a:effectLst>
            <a:innerShdw blurRad="76200">
              <a:srgbClr val="000000"/>
            </a:innerShdw>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0739702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680.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 r="-122"/>
          <a:stretch/>
        </p:blipFill>
        <p:spPr>
          <a:xfrm>
            <a:off x="0" y="0"/>
            <a:ext cx="9144000" cy="6820918"/>
          </a:xfrm>
          <a:prstGeom prst="rect">
            <a:avLst/>
          </a:prstGeom>
          <a:ln w="228600" cap="sq" cmpd="thickThin">
            <a:solidFill>
              <a:srgbClr val="000000"/>
            </a:solidFill>
            <a:prstDash val="solid"/>
            <a:miter lim="800000"/>
          </a:ln>
          <a:effectLst>
            <a:innerShdw blurRad="76200">
              <a:srgbClr val="000000"/>
            </a:innerShdw>
          </a:effectLst>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56782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
            <a:ext cx="7924800" cy="861774"/>
          </a:xfrm>
          <a:prstGeom prst="rect">
            <a:avLst/>
          </a:prstGeom>
          <a:noFill/>
        </p:spPr>
        <p:txBody>
          <a:bodyPr wrap="square" rtlCol="0">
            <a:spAutoFit/>
          </a:bodyPr>
          <a:lstStyle/>
          <a:p>
            <a:pPr algn="ctr">
              <a:lnSpc>
                <a:spcPct val="150000"/>
              </a:lnSpc>
            </a:pPr>
            <a:r>
              <a:rPr lang="en-US" sz="2400" b="1" dirty="0" smtClean="0">
                <a:solidFill>
                  <a:prstClr val="black"/>
                </a:solidFill>
                <a:latin typeface="Corbel" pitchFamily="34" charset="0"/>
              </a:rPr>
              <a:t>The Water Cycle</a:t>
            </a:r>
          </a:p>
          <a:p>
            <a:r>
              <a:rPr lang="en-US" sz="1400" b="1" dirty="0" smtClean="0">
                <a:solidFill>
                  <a:prstClr val="black"/>
                </a:solidFill>
                <a:latin typeface="Corbel" pitchFamily="34" charset="0"/>
              </a:rPr>
              <a:t>Name:______________________________________________________    Section: ___________________</a:t>
            </a:r>
            <a:endParaRPr lang="en-US" sz="1400" b="1" dirty="0">
              <a:solidFill>
                <a:prstClr val="black"/>
              </a:solidFill>
              <a:latin typeface="Corbel" pitchFamily="34" charset="0"/>
            </a:endParaRPr>
          </a:p>
        </p:txBody>
      </p:sp>
      <p:sp>
        <p:nvSpPr>
          <p:cNvPr id="5" name="TextBox 4"/>
          <p:cNvSpPr txBox="1"/>
          <p:nvPr/>
        </p:nvSpPr>
        <p:spPr>
          <a:xfrm>
            <a:off x="1219200" y="1205460"/>
            <a:ext cx="6858000" cy="369332"/>
          </a:xfrm>
          <a:prstGeom prst="rect">
            <a:avLst/>
          </a:prstGeom>
          <a:noFill/>
        </p:spPr>
        <p:txBody>
          <a:bodyPr wrap="square" rtlCol="0">
            <a:spAutoFit/>
          </a:bodyPr>
          <a:lstStyle/>
          <a:p>
            <a:r>
              <a:rPr lang="en-US" dirty="0" smtClean="0">
                <a:solidFill>
                  <a:prstClr val="black"/>
                </a:solidFill>
                <a:latin typeface="Corbel" pitchFamily="34" charset="0"/>
              </a:rPr>
              <a:t>A cycle has no beginning and no _______________________ . </a:t>
            </a:r>
            <a:endParaRPr lang="en-US" dirty="0">
              <a:solidFill>
                <a:prstClr val="black"/>
              </a:solidFill>
              <a:latin typeface="Corbel" pitchFamily="34" charset="0"/>
            </a:endParaRPr>
          </a:p>
        </p:txBody>
      </p:sp>
      <p:sp>
        <p:nvSpPr>
          <p:cNvPr id="6" name="TextBox 5"/>
          <p:cNvSpPr txBox="1"/>
          <p:nvPr/>
        </p:nvSpPr>
        <p:spPr>
          <a:xfrm>
            <a:off x="73740" y="1993880"/>
            <a:ext cx="8917860" cy="2862322"/>
          </a:xfrm>
          <a:prstGeom prst="rect">
            <a:avLst/>
          </a:prstGeom>
          <a:noFill/>
        </p:spPr>
        <p:txBody>
          <a:bodyPr wrap="square" rtlCol="0">
            <a:spAutoFit/>
          </a:bodyPr>
          <a:lstStyle/>
          <a:p>
            <a:r>
              <a:rPr lang="en-US" dirty="0" smtClean="0">
                <a:solidFill>
                  <a:prstClr val="black"/>
                </a:solidFill>
              </a:rPr>
              <a:t>The                                  heats the                               .  The heat from the  sun changes the</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water.  The water changes from a liquid to a vapor or a _________________ .   This is called </a:t>
            </a:r>
          </a:p>
          <a:p>
            <a:endParaRPr lang="en-US" dirty="0" smtClean="0">
              <a:solidFill>
                <a:prstClr val="black"/>
              </a:solidFill>
            </a:endParaRPr>
          </a:p>
          <a:p>
            <a:r>
              <a:rPr lang="en-US" dirty="0" smtClean="0">
                <a:solidFill>
                  <a:prstClr val="black"/>
                </a:solidFill>
              </a:rPr>
              <a:t>__________________________.   The water vapor cools as it  ___________________.    It </a:t>
            </a: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forms                                and becomes a liquid again.   It falls back to  earth as                              .                    </a:t>
            </a:r>
            <a:endParaRPr lang="en-US" dirty="0">
              <a:solidFill>
                <a:prstClr val="black"/>
              </a:solidFill>
            </a:endParaRPr>
          </a:p>
        </p:txBody>
      </p:sp>
      <p:sp>
        <p:nvSpPr>
          <p:cNvPr id="7" name="Rounded Rectangle 6"/>
          <p:cNvSpPr/>
          <p:nvPr/>
        </p:nvSpPr>
        <p:spPr>
          <a:xfrm>
            <a:off x="1524000" y="2743200"/>
            <a:ext cx="1447800" cy="914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762000" y="1676400"/>
            <a:ext cx="1371600" cy="1371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3276600" y="1676400"/>
            <a:ext cx="1371600" cy="13716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895600" y="5105400"/>
            <a:ext cx="3657600" cy="1200329"/>
          </a:xfrm>
          <a:prstGeom prst="rect">
            <a:avLst/>
          </a:prstGeom>
          <a:noFill/>
        </p:spPr>
        <p:txBody>
          <a:bodyPr wrap="square" rtlCol="0">
            <a:spAutoFit/>
          </a:bodyPr>
          <a:lstStyle/>
          <a:p>
            <a:r>
              <a:rPr lang="en-US" dirty="0" smtClean="0">
                <a:solidFill>
                  <a:prstClr val="black"/>
                </a:solidFill>
              </a:rPr>
              <a:t>Use these pictures and words to fill in the blanks:</a:t>
            </a:r>
          </a:p>
          <a:p>
            <a:r>
              <a:rPr lang="en-US" dirty="0" smtClean="0">
                <a:solidFill>
                  <a:prstClr val="black"/>
                </a:solidFill>
              </a:rPr>
              <a:t>  </a:t>
            </a:r>
          </a:p>
          <a:p>
            <a:pPr algn="ctr"/>
            <a:r>
              <a:rPr lang="en-US" b="1" dirty="0" smtClean="0">
                <a:solidFill>
                  <a:prstClr val="black"/>
                </a:solidFill>
              </a:rPr>
              <a:t>gas   rises   end  evaporation     </a:t>
            </a:r>
            <a:endParaRPr lang="en-US" b="1" dirty="0">
              <a:solidFill>
                <a:prstClr val="black"/>
              </a:solidFill>
            </a:endParaRPr>
          </a:p>
        </p:txBody>
      </p:sp>
      <p:sp>
        <p:nvSpPr>
          <p:cNvPr id="11" name="Rounded Rectangle 10"/>
          <p:cNvSpPr/>
          <p:nvPr/>
        </p:nvSpPr>
        <p:spPr>
          <a:xfrm>
            <a:off x="887364" y="4038600"/>
            <a:ext cx="1371600" cy="13716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7391400" y="4038600"/>
            <a:ext cx="1371600" cy="13716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C:\Documents and Settings\Leslie S. Roberts\Local Settings\Temporary Internet Files\Content.IE5\5L9G18NG\MCj04413570000[1].png"/>
          <p:cNvPicPr>
            <a:picLocks noChangeAspect="1" noChangeArrowheads="1"/>
          </p:cNvPicPr>
          <p:nvPr/>
        </p:nvPicPr>
        <p:blipFill>
          <a:blip r:embed="rId2" cstate="print"/>
          <a:srcRect/>
          <a:stretch>
            <a:fillRect/>
          </a:stretch>
        </p:blipFill>
        <p:spPr bwMode="auto">
          <a:xfrm>
            <a:off x="152400" y="5715000"/>
            <a:ext cx="914400" cy="914400"/>
          </a:xfrm>
          <a:prstGeom prst="rect">
            <a:avLst/>
          </a:prstGeom>
          <a:noFill/>
        </p:spPr>
      </p:pic>
      <p:pic>
        <p:nvPicPr>
          <p:cNvPr id="1028" name="Picture 4"/>
          <p:cNvPicPr>
            <a:picLocks noChangeAspect="1" noChangeArrowheads="1"/>
          </p:cNvPicPr>
          <p:nvPr/>
        </p:nvPicPr>
        <p:blipFill>
          <a:blip r:embed="rId3" cstate="print"/>
          <a:srcRect b="39873"/>
          <a:stretch>
            <a:fillRect/>
          </a:stretch>
        </p:blipFill>
        <p:spPr bwMode="auto">
          <a:xfrm>
            <a:off x="6172200" y="5715000"/>
            <a:ext cx="1371600" cy="90487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1371600" y="5638800"/>
            <a:ext cx="1524000" cy="88582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t="55000"/>
          <a:stretch>
            <a:fillRect/>
          </a:stretch>
        </p:blipFill>
        <p:spPr bwMode="auto">
          <a:xfrm>
            <a:off x="7696200" y="5715000"/>
            <a:ext cx="1362075" cy="8382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9784051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001000" cy="5909310"/>
          </a:xfrm>
          <a:prstGeom prst="rect">
            <a:avLst/>
          </a:prstGeom>
          <a:noFill/>
        </p:spPr>
        <p:txBody>
          <a:bodyPr wrap="square" rtlCol="0">
            <a:spAutoFit/>
          </a:bodyPr>
          <a:lstStyle/>
          <a:p>
            <a:r>
              <a:rPr lang="en-US" dirty="0" smtClean="0">
                <a:solidFill>
                  <a:prstClr val="black"/>
                </a:solidFill>
              </a:rPr>
              <a:t>The itsy bitsy                          </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Climbed up the                       .</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Down came the                      and washed the                     out.</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Up came the                      and dried up all the                     . </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r>
              <a:rPr lang="en-US" dirty="0" smtClean="0">
                <a:solidFill>
                  <a:prstClr val="black"/>
                </a:solidFill>
              </a:rPr>
              <a:t>And the itsy bitsy                      climbed up the                      again.      </a:t>
            </a:r>
            <a:endParaRPr lang="en-US" dirty="0">
              <a:solidFill>
                <a:prstClr val="black"/>
              </a:solidFill>
            </a:endParaRPr>
          </a:p>
        </p:txBody>
      </p:sp>
      <p:sp>
        <p:nvSpPr>
          <p:cNvPr id="3" name="Rounded Rectangle 2"/>
          <p:cNvSpPr/>
          <p:nvPr/>
        </p:nvSpPr>
        <p:spPr>
          <a:xfrm>
            <a:off x="1905000" y="2286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2057400" y="16002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a:off x="2057400" y="28956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4648200" y="28956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1752600" y="42672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4724400" y="43434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2209800" y="56388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a:off x="4724400" y="5638800"/>
            <a:ext cx="914400" cy="9144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4" name="Picture 6"/>
          <p:cNvPicPr>
            <a:picLocks noChangeAspect="1" noChangeArrowheads="1"/>
          </p:cNvPicPr>
          <p:nvPr/>
        </p:nvPicPr>
        <p:blipFill>
          <a:blip r:embed="rId2" cstate="print"/>
          <a:srcRect/>
          <a:stretch>
            <a:fillRect/>
          </a:stretch>
        </p:blipFill>
        <p:spPr bwMode="auto">
          <a:xfrm>
            <a:off x="4495800" y="228600"/>
            <a:ext cx="3886200" cy="2438400"/>
          </a:xfrm>
          <a:prstGeom prst="rect">
            <a:avLst/>
          </a:prstGeom>
          <a:noFill/>
          <a:ln w="9525">
            <a:noFill/>
            <a:miter lim="800000"/>
            <a:headEnd/>
            <a:tailEnd/>
          </a:ln>
        </p:spPr>
      </p:pic>
      <p:sp>
        <p:nvSpPr>
          <p:cNvPr id="11" name="Footer Placeholder 10"/>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1570202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0"/>
            <a:ext cx="4038600" cy="800219"/>
          </a:xfrm>
          <a:prstGeom prst="rect">
            <a:avLst/>
          </a:prstGeom>
          <a:noFill/>
        </p:spPr>
        <p:txBody>
          <a:bodyPr wrap="square" rtlCol="0">
            <a:spAutoFit/>
          </a:bodyPr>
          <a:lstStyle/>
          <a:p>
            <a:pPr algn="ctr"/>
            <a:r>
              <a:rPr lang="en-US" b="1" dirty="0" smtClean="0">
                <a:solidFill>
                  <a:prstClr val="black"/>
                </a:solidFill>
                <a:latin typeface="Rockwell" pitchFamily="18" charset="0"/>
              </a:rPr>
              <a:t>Exploring the Universe</a:t>
            </a:r>
          </a:p>
          <a:p>
            <a:pPr algn="ctr"/>
            <a:r>
              <a:rPr lang="en-US" sz="1400" dirty="0" smtClean="0">
                <a:solidFill>
                  <a:prstClr val="black"/>
                </a:solidFill>
                <a:latin typeface="Rockwell" pitchFamily="18" charset="0"/>
              </a:rPr>
              <a:t>with Encyclopedia Britannica, </a:t>
            </a:r>
          </a:p>
          <a:p>
            <a:pPr algn="ctr"/>
            <a:r>
              <a:rPr lang="en-US" sz="1400" dirty="0" err="1" smtClean="0">
                <a:solidFill>
                  <a:prstClr val="black"/>
                </a:solidFill>
                <a:latin typeface="Rockwell" pitchFamily="18" charset="0"/>
              </a:rPr>
              <a:t>StarChild</a:t>
            </a:r>
            <a:r>
              <a:rPr lang="en-US" sz="1400" dirty="0" smtClean="0">
                <a:solidFill>
                  <a:prstClr val="black"/>
                </a:solidFill>
                <a:latin typeface="Rockwell" pitchFamily="18" charset="0"/>
              </a:rPr>
              <a:t> and KidsAstronomy.com</a:t>
            </a:r>
            <a:endParaRPr lang="en-US" sz="1400" dirty="0">
              <a:solidFill>
                <a:prstClr val="black"/>
              </a:solidFill>
              <a:latin typeface="Rockwell" pitchFamily="18" charset="0"/>
            </a:endParaRPr>
          </a:p>
        </p:txBody>
      </p:sp>
      <p:sp>
        <p:nvSpPr>
          <p:cNvPr id="5" name="TextBox 4"/>
          <p:cNvSpPr txBox="1"/>
          <p:nvPr/>
        </p:nvSpPr>
        <p:spPr>
          <a:xfrm>
            <a:off x="0" y="104001"/>
            <a:ext cx="2819400" cy="276999"/>
          </a:xfrm>
          <a:prstGeom prst="rect">
            <a:avLst/>
          </a:prstGeom>
          <a:noFill/>
        </p:spPr>
        <p:txBody>
          <a:bodyPr wrap="square" rtlCol="0">
            <a:spAutoFit/>
          </a:bodyPr>
          <a:lstStyle/>
          <a:p>
            <a:r>
              <a:rPr lang="en-US" sz="1200" dirty="0" smtClean="0">
                <a:solidFill>
                  <a:prstClr val="black"/>
                </a:solidFill>
                <a:latin typeface="Rockwell" pitchFamily="18" charset="0"/>
              </a:rPr>
              <a:t>Name:____________________________</a:t>
            </a:r>
            <a:endParaRPr lang="en-US" sz="1200" dirty="0">
              <a:solidFill>
                <a:prstClr val="black"/>
              </a:solidFill>
              <a:latin typeface="Rockwell" pitchFamily="18" charset="0"/>
            </a:endParaRPr>
          </a:p>
        </p:txBody>
      </p:sp>
      <p:sp>
        <p:nvSpPr>
          <p:cNvPr id="6" name="TextBox 5"/>
          <p:cNvSpPr txBox="1"/>
          <p:nvPr/>
        </p:nvSpPr>
        <p:spPr>
          <a:xfrm>
            <a:off x="7086600" y="104001"/>
            <a:ext cx="2057400" cy="276999"/>
          </a:xfrm>
          <a:prstGeom prst="rect">
            <a:avLst/>
          </a:prstGeom>
          <a:noFill/>
        </p:spPr>
        <p:txBody>
          <a:bodyPr wrap="square" rtlCol="0">
            <a:spAutoFit/>
          </a:bodyPr>
          <a:lstStyle/>
          <a:p>
            <a:r>
              <a:rPr lang="en-US" sz="1200" dirty="0" smtClean="0">
                <a:solidFill>
                  <a:prstClr val="black"/>
                </a:solidFill>
                <a:latin typeface="Rockwell" pitchFamily="18" charset="0"/>
              </a:rPr>
              <a:t>Section:_________________</a:t>
            </a:r>
            <a:endParaRPr lang="en-US" sz="1200" dirty="0">
              <a:solidFill>
                <a:prstClr val="black"/>
              </a:solidFill>
              <a:latin typeface="Rockwell" pitchFamily="18" charset="0"/>
            </a:endParaRPr>
          </a:p>
        </p:txBody>
      </p:sp>
      <p:sp>
        <p:nvSpPr>
          <p:cNvPr id="7" name="TextBox 6"/>
          <p:cNvSpPr txBox="1"/>
          <p:nvPr/>
        </p:nvSpPr>
        <p:spPr>
          <a:xfrm>
            <a:off x="228600" y="762000"/>
            <a:ext cx="8686800" cy="1569660"/>
          </a:xfrm>
          <a:prstGeom prst="rect">
            <a:avLst/>
          </a:prstGeom>
          <a:noFill/>
        </p:spPr>
        <p:txBody>
          <a:bodyPr wrap="square" rtlCol="0">
            <a:spAutoFit/>
          </a:bodyPr>
          <a:lstStyle/>
          <a:p>
            <a:r>
              <a:rPr lang="en-US" sz="1400" dirty="0" smtClean="0">
                <a:solidFill>
                  <a:prstClr val="black"/>
                </a:solidFill>
                <a:latin typeface="Rockwell" pitchFamily="18" charset="0"/>
              </a:rPr>
              <a:t>The name of my planet is ________________________ .    </a:t>
            </a:r>
          </a:p>
          <a:p>
            <a:endParaRPr lang="en-US" sz="1400" dirty="0" smtClean="0">
              <a:solidFill>
                <a:prstClr val="black"/>
              </a:solidFill>
              <a:latin typeface="Rockwell" pitchFamily="18" charset="0"/>
            </a:endParaRPr>
          </a:p>
          <a:p>
            <a:r>
              <a:rPr lang="en-US" sz="1400" dirty="0" smtClean="0">
                <a:solidFill>
                  <a:prstClr val="black"/>
                </a:solidFill>
                <a:latin typeface="Rockwell" pitchFamily="18" charset="0"/>
              </a:rPr>
              <a:t>Where does this planet’s name come from?  _______________________________________________________</a:t>
            </a:r>
          </a:p>
          <a:p>
            <a:r>
              <a:rPr lang="en-US" dirty="0" smtClean="0">
                <a:solidFill>
                  <a:prstClr val="black"/>
                </a:solidFill>
                <a:latin typeface="Rockwell" pitchFamily="18" charset="0"/>
              </a:rPr>
              <a:t>__________________________________________________________________________</a:t>
            </a:r>
          </a:p>
          <a:p>
            <a:r>
              <a:rPr lang="en-US" dirty="0" smtClean="0">
                <a:solidFill>
                  <a:prstClr val="black"/>
                </a:solidFill>
                <a:latin typeface="Rockwell" pitchFamily="18" charset="0"/>
              </a:rPr>
              <a:t>____________________________________________________________________________________________________________________________________________________</a:t>
            </a:r>
            <a:endParaRPr lang="en-US" dirty="0">
              <a:solidFill>
                <a:prstClr val="black"/>
              </a:solidFill>
              <a:latin typeface="Rockwell" pitchFamily="18" charset="0"/>
            </a:endParaRPr>
          </a:p>
        </p:txBody>
      </p:sp>
      <p:sp>
        <p:nvSpPr>
          <p:cNvPr id="8" name="TextBox 7"/>
          <p:cNvSpPr txBox="1"/>
          <p:nvPr/>
        </p:nvSpPr>
        <p:spPr>
          <a:xfrm>
            <a:off x="4800600" y="319548"/>
            <a:ext cx="4419600" cy="738664"/>
          </a:xfrm>
          <a:prstGeom prst="rect">
            <a:avLst/>
          </a:prstGeom>
          <a:noFill/>
        </p:spPr>
        <p:txBody>
          <a:bodyPr wrap="square" rtlCol="0">
            <a:spAutoFit/>
          </a:bodyPr>
          <a:lstStyle/>
          <a:p>
            <a:endParaRPr lang="en-US" sz="1400" dirty="0" smtClean="0">
              <a:solidFill>
                <a:prstClr val="black"/>
              </a:solidFill>
              <a:latin typeface="Rockwell" pitchFamily="18" charset="0"/>
            </a:endParaRPr>
          </a:p>
          <a:p>
            <a:endParaRPr lang="en-US" sz="1400" dirty="0">
              <a:solidFill>
                <a:prstClr val="black"/>
              </a:solidFill>
              <a:latin typeface="Rockwell" pitchFamily="18" charset="0"/>
            </a:endParaRPr>
          </a:p>
          <a:p>
            <a:r>
              <a:rPr lang="en-US" sz="1400" dirty="0" smtClean="0">
                <a:solidFill>
                  <a:prstClr val="black"/>
                </a:solidFill>
                <a:latin typeface="Rockwell" pitchFamily="18" charset="0"/>
              </a:rPr>
              <a:t>This planet was discovered in ________________ .</a:t>
            </a:r>
            <a:endParaRPr lang="en-US" sz="1400" dirty="0">
              <a:solidFill>
                <a:prstClr val="black"/>
              </a:solidFill>
              <a:latin typeface="Rockwell" pitchFamily="18" charset="0"/>
            </a:endParaRPr>
          </a:p>
        </p:txBody>
      </p:sp>
      <p:sp>
        <p:nvSpPr>
          <p:cNvPr id="9" name="Oval 8"/>
          <p:cNvSpPr/>
          <p:nvPr/>
        </p:nvSpPr>
        <p:spPr>
          <a:xfrm>
            <a:off x="76200" y="2590800"/>
            <a:ext cx="914400" cy="914400"/>
          </a:xfrm>
          <a:prstGeom prst="ellipse">
            <a:avLst/>
          </a:prstGeom>
          <a:solidFill>
            <a:srgbClr val="F0781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1143000" y="2895600"/>
            <a:ext cx="381000" cy="3810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676400" y="2590800"/>
            <a:ext cx="685800" cy="685800"/>
          </a:xfrm>
          <a:prstGeom prst="ellipse">
            <a:avLst/>
          </a:prstGeom>
          <a:solidFill>
            <a:srgbClr val="CF9913"/>
          </a:solidFill>
          <a:ln>
            <a:solidFill>
              <a:srgbClr val="A1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2514600" y="2895600"/>
            <a:ext cx="685800" cy="685800"/>
          </a:xfrm>
          <a:prstGeom prst="ellipse">
            <a:avLst/>
          </a:prstGeom>
          <a:solidFill>
            <a:srgbClr val="6091A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3200400" y="2590800"/>
            <a:ext cx="457200" cy="457200"/>
          </a:xfrm>
          <a:prstGeom prst="ellipse">
            <a:avLst/>
          </a:prstGeom>
          <a:solidFill>
            <a:srgbClr val="9E3726"/>
          </a:solidFill>
          <a:ln>
            <a:solidFill>
              <a:srgbClr val="6E3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3733800" y="2362200"/>
            <a:ext cx="2209800" cy="2133600"/>
          </a:xfrm>
          <a:prstGeom prst="ellipse">
            <a:avLst/>
          </a:prstGeom>
          <a:solidFill>
            <a:srgbClr val="93AB9D"/>
          </a:solidFill>
          <a:ln>
            <a:solidFill>
              <a:srgbClr val="3F4E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172200" y="2743200"/>
            <a:ext cx="1143000" cy="1066800"/>
          </a:xfrm>
          <a:prstGeom prst="ellipse">
            <a:avLst/>
          </a:prstGeom>
          <a:solidFill>
            <a:srgbClr val="E6B4AC"/>
          </a:solidFill>
          <a:ln>
            <a:solidFill>
              <a:srgbClr val="D78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7543800" y="2971800"/>
            <a:ext cx="685800" cy="685800"/>
          </a:xfrm>
          <a:prstGeom prst="ellipse">
            <a:avLst/>
          </a:prstGeom>
          <a:solidFill>
            <a:srgbClr val="94C8B8"/>
          </a:solidFill>
          <a:ln>
            <a:solidFill>
              <a:srgbClr val="62AE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8382000" y="2743200"/>
            <a:ext cx="609600" cy="609600"/>
          </a:xfrm>
          <a:prstGeom prst="ellipse">
            <a:avLst/>
          </a:prstGeom>
          <a:solidFill>
            <a:srgbClr val="829FDA"/>
          </a:solidFill>
          <a:ln>
            <a:solidFill>
              <a:srgbClr val="537C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228600" y="2819400"/>
            <a:ext cx="685800" cy="369332"/>
          </a:xfrm>
          <a:prstGeom prst="rect">
            <a:avLst/>
          </a:prstGeom>
          <a:noFill/>
        </p:spPr>
        <p:txBody>
          <a:bodyPr wrap="square" rtlCol="0">
            <a:spAutoFit/>
          </a:bodyPr>
          <a:lstStyle/>
          <a:p>
            <a:r>
              <a:rPr lang="en-US" b="1" dirty="0" smtClean="0">
                <a:solidFill>
                  <a:prstClr val="black"/>
                </a:solidFill>
              </a:rPr>
              <a:t>SUN</a:t>
            </a:r>
            <a:endParaRPr lang="en-US" b="1" dirty="0">
              <a:solidFill>
                <a:prstClr val="black"/>
              </a:solidFill>
            </a:endParaRPr>
          </a:p>
        </p:txBody>
      </p:sp>
      <p:sp>
        <p:nvSpPr>
          <p:cNvPr id="28" name="TextBox 27"/>
          <p:cNvSpPr txBox="1"/>
          <p:nvPr/>
        </p:nvSpPr>
        <p:spPr>
          <a:xfrm>
            <a:off x="228600" y="4558605"/>
            <a:ext cx="8534400" cy="1384995"/>
          </a:xfrm>
          <a:prstGeom prst="rect">
            <a:avLst/>
          </a:prstGeom>
          <a:noFill/>
        </p:spPr>
        <p:txBody>
          <a:bodyPr wrap="square" rtlCol="0">
            <a:spAutoFit/>
          </a:bodyPr>
          <a:lstStyle/>
          <a:p>
            <a:r>
              <a:rPr lang="en-US" sz="1400" dirty="0" smtClean="0">
                <a:solidFill>
                  <a:prstClr val="black"/>
                </a:solidFill>
                <a:latin typeface="Rockwell" pitchFamily="18" charset="0"/>
              </a:rPr>
              <a:t>Write two sentences that describe the way this  planet looks and what it is made up of.  _____________________________________________________________________________________________</a:t>
            </a:r>
          </a:p>
          <a:p>
            <a:r>
              <a:rPr lang="en-US" sz="1400" dirty="0" smtClean="0">
                <a:solidFill>
                  <a:prstClr val="black"/>
                </a:solidFill>
                <a:latin typeface="Rockwell"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400" dirty="0">
              <a:solidFill>
                <a:prstClr val="black"/>
              </a:solidFill>
              <a:latin typeface="Rockwell" pitchFamily="18" charset="0"/>
            </a:endParaRPr>
          </a:p>
        </p:txBody>
      </p:sp>
      <p:sp>
        <p:nvSpPr>
          <p:cNvPr id="29" name="TextBox 28"/>
          <p:cNvSpPr txBox="1"/>
          <p:nvPr/>
        </p:nvSpPr>
        <p:spPr>
          <a:xfrm>
            <a:off x="228600" y="3810000"/>
            <a:ext cx="3276600" cy="523220"/>
          </a:xfrm>
          <a:prstGeom prst="rect">
            <a:avLst/>
          </a:prstGeom>
          <a:noFill/>
        </p:spPr>
        <p:txBody>
          <a:bodyPr wrap="square" rtlCol="0">
            <a:spAutoFit/>
          </a:bodyPr>
          <a:lstStyle/>
          <a:p>
            <a:r>
              <a:rPr lang="en-US" sz="1400" dirty="0" smtClean="0">
                <a:solidFill>
                  <a:prstClr val="black"/>
                </a:solidFill>
                <a:latin typeface="Rockwell" pitchFamily="18" charset="0"/>
              </a:rPr>
              <a:t>My planet is ______________________</a:t>
            </a:r>
          </a:p>
          <a:p>
            <a:r>
              <a:rPr lang="en-US" sz="1400" dirty="0">
                <a:solidFill>
                  <a:prstClr val="black"/>
                </a:solidFill>
                <a:latin typeface="Rockwell" pitchFamily="18" charset="0"/>
              </a:rPr>
              <a:t>m</a:t>
            </a:r>
            <a:r>
              <a:rPr lang="en-US" sz="1400" dirty="0" smtClean="0">
                <a:solidFill>
                  <a:prstClr val="black"/>
                </a:solidFill>
                <a:latin typeface="Rockwell" pitchFamily="18" charset="0"/>
              </a:rPr>
              <a:t>iles from the sun.</a:t>
            </a:r>
          </a:p>
        </p:txBody>
      </p:sp>
      <p:sp>
        <p:nvSpPr>
          <p:cNvPr id="31" name="TextBox 30"/>
          <p:cNvSpPr txBox="1"/>
          <p:nvPr/>
        </p:nvSpPr>
        <p:spPr>
          <a:xfrm>
            <a:off x="5791200" y="2286000"/>
            <a:ext cx="3276600" cy="307777"/>
          </a:xfrm>
          <a:prstGeom prst="rect">
            <a:avLst/>
          </a:prstGeom>
          <a:noFill/>
        </p:spPr>
        <p:txBody>
          <a:bodyPr wrap="square" rtlCol="0">
            <a:spAutoFit/>
          </a:bodyPr>
          <a:lstStyle/>
          <a:p>
            <a:r>
              <a:rPr lang="en-US" sz="1400" dirty="0" smtClean="0">
                <a:solidFill>
                  <a:prstClr val="black"/>
                </a:solidFill>
                <a:latin typeface="Rockwell" pitchFamily="18" charset="0"/>
              </a:rPr>
              <a:t>Label the planets  in our solar system. </a:t>
            </a:r>
            <a:endParaRPr lang="en-US" sz="1400" dirty="0">
              <a:solidFill>
                <a:prstClr val="black"/>
              </a:solidFill>
              <a:latin typeface="Rockwell" pitchFamily="18" charset="0"/>
            </a:endParaRPr>
          </a:p>
        </p:txBody>
      </p:sp>
      <p:sp>
        <p:nvSpPr>
          <p:cNvPr id="32" name="TextBox 31"/>
          <p:cNvSpPr txBox="1"/>
          <p:nvPr/>
        </p:nvSpPr>
        <p:spPr>
          <a:xfrm>
            <a:off x="5943600" y="3896380"/>
            <a:ext cx="3276600" cy="523220"/>
          </a:xfrm>
          <a:prstGeom prst="rect">
            <a:avLst/>
          </a:prstGeom>
          <a:noFill/>
        </p:spPr>
        <p:txBody>
          <a:bodyPr wrap="square" rtlCol="0">
            <a:spAutoFit/>
          </a:bodyPr>
          <a:lstStyle/>
          <a:p>
            <a:r>
              <a:rPr lang="en-US" sz="1400" dirty="0" smtClean="0">
                <a:solidFill>
                  <a:prstClr val="black"/>
                </a:solidFill>
                <a:latin typeface="Rockwell" pitchFamily="18" charset="0"/>
              </a:rPr>
              <a:t>My planet is </a:t>
            </a:r>
            <a:r>
              <a:rPr lang="en-US" sz="1400" b="1" dirty="0" smtClean="0">
                <a:solidFill>
                  <a:prstClr val="black"/>
                </a:solidFill>
                <a:latin typeface="Rockwell" pitchFamily="18" charset="0"/>
              </a:rPr>
              <a:t>bigger </a:t>
            </a:r>
            <a:r>
              <a:rPr lang="en-US" sz="1400" dirty="0" smtClean="0">
                <a:solidFill>
                  <a:prstClr val="black"/>
                </a:solidFill>
                <a:latin typeface="Rockwell" pitchFamily="18" charset="0"/>
              </a:rPr>
              <a:t>OR </a:t>
            </a:r>
            <a:r>
              <a:rPr lang="en-US" sz="1400" b="1" dirty="0" smtClean="0">
                <a:solidFill>
                  <a:prstClr val="black"/>
                </a:solidFill>
                <a:latin typeface="Rockwell" pitchFamily="18" charset="0"/>
              </a:rPr>
              <a:t>smaller</a:t>
            </a:r>
            <a:r>
              <a:rPr lang="en-US" sz="1400" dirty="0" smtClean="0">
                <a:solidFill>
                  <a:prstClr val="black"/>
                </a:solidFill>
                <a:latin typeface="Rockwell" pitchFamily="18" charset="0"/>
              </a:rPr>
              <a:t> than Earth.  (circle one)</a:t>
            </a:r>
            <a:endParaRPr lang="en-US" sz="1400" dirty="0">
              <a:solidFill>
                <a:prstClr val="black"/>
              </a:solidFill>
              <a:latin typeface="Rockwell" pitchFamily="18" charset="0"/>
            </a:endParaRPr>
          </a:p>
        </p:txBody>
      </p:sp>
      <p:sp>
        <p:nvSpPr>
          <p:cNvPr id="33" name="TextBox 32"/>
          <p:cNvSpPr txBox="1"/>
          <p:nvPr/>
        </p:nvSpPr>
        <p:spPr>
          <a:xfrm>
            <a:off x="228600" y="5867400"/>
            <a:ext cx="8610600" cy="1015663"/>
          </a:xfrm>
          <a:prstGeom prst="rect">
            <a:avLst/>
          </a:prstGeom>
          <a:noFill/>
        </p:spPr>
        <p:txBody>
          <a:bodyPr wrap="square" rtlCol="0">
            <a:spAutoFit/>
          </a:bodyPr>
          <a:lstStyle/>
          <a:p>
            <a:r>
              <a:rPr lang="en-US" sz="1200" b="1" dirty="0" smtClean="0">
                <a:solidFill>
                  <a:prstClr val="black"/>
                </a:solidFill>
                <a:latin typeface="Rockwell" pitchFamily="18" charset="0"/>
              </a:rPr>
              <a:t>My resources</a:t>
            </a:r>
            <a:r>
              <a:rPr lang="en-US" sz="1200" dirty="0" smtClean="0">
                <a:solidFill>
                  <a:prstClr val="black"/>
                </a:solidFill>
                <a:latin typeface="Rockwell" pitchFamily="18" charset="0"/>
              </a:rPr>
              <a:t>: </a:t>
            </a:r>
          </a:p>
          <a:p>
            <a:endParaRPr lang="en-US" sz="1200" dirty="0" smtClean="0">
              <a:solidFill>
                <a:prstClr val="black"/>
              </a:solidFill>
              <a:latin typeface="Rockwell" pitchFamily="18" charset="0"/>
            </a:endParaRPr>
          </a:p>
          <a:p>
            <a:pPr>
              <a:lnSpc>
                <a:spcPct val="150000"/>
              </a:lnSpc>
            </a:pPr>
            <a:r>
              <a:rPr lang="en-US" sz="1200" dirty="0" smtClean="0">
                <a:solidFill>
                  <a:prstClr val="black"/>
                </a:solidFill>
                <a:latin typeface="Rockwell" pitchFamily="18" charset="0"/>
              </a:rPr>
              <a:t>Website:  ___________________________________________________________ </a:t>
            </a:r>
          </a:p>
          <a:p>
            <a:pPr>
              <a:lnSpc>
                <a:spcPct val="150000"/>
              </a:lnSpc>
            </a:pPr>
            <a:r>
              <a:rPr lang="en-US" sz="1200" dirty="0" smtClean="0">
                <a:solidFill>
                  <a:prstClr val="black"/>
                </a:solidFill>
                <a:latin typeface="Rockwell" pitchFamily="18" charset="0"/>
              </a:rPr>
              <a:t>Book Title:  __________________________________________________________ Author:  _________________________________</a:t>
            </a:r>
            <a:endParaRPr lang="en-US" sz="1200" dirty="0">
              <a:solidFill>
                <a:prstClr val="black"/>
              </a:solidFill>
              <a:latin typeface="Rockwell" pitchFamily="18" charset="0"/>
            </a:endParaRPr>
          </a:p>
        </p:txBody>
      </p:sp>
      <p:sp>
        <p:nvSpPr>
          <p:cNvPr id="2" name="Footer Placeholder 1"/>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82926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TotalTime>
  <Words>3955</Words>
  <Application>Microsoft Office PowerPoint</Application>
  <PresentationFormat>On-screen Show (4:3)</PresentationFormat>
  <Paragraphs>690</Paragraphs>
  <Slides>119</Slides>
  <Notes>19</Notes>
  <HiddenSlides>0</HiddenSlides>
  <MMClips>0</MMClips>
  <ScaleCrop>false</ScaleCrop>
  <HeadingPairs>
    <vt:vector size="4" baseType="variant">
      <vt:variant>
        <vt:lpstr>Theme</vt:lpstr>
      </vt:variant>
      <vt:variant>
        <vt:i4>22</vt:i4>
      </vt:variant>
      <vt:variant>
        <vt:lpstr>Slide Titles</vt:lpstr>
      </vt:variant>
      <vt:variant>
        <vt:i4>119</vt:i4>
      </vt:variant>
    </vt:vector>
  </HeadingPairs>
  <TitlesOfParts>
    <vt:vector size="141" baseType="lpstr">
      <vt:lpstr>Autumn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Welcome to Research4Life  aka Exciting Elementary Library Lessons</vt:lpstr>
      <vt:lpstr>Presentation Goals</vt:lpstr>
      <vt:lpstr>PowerPoint Presentation</vt:lpstr>
      <vt:lpstr>Making origami diapers for ‘Books are Like Babies’ library orientation.</vt:lpstr>
      <vt:lpstr>Synonym Rolls</vt:lpstr>
      <vt:lpstr>Making Synonym Rolls</vt:lpstr>
      <vt:lpstr>PowerPoint Presentation</vt:lpstr>
      <vt:lpstr>Writing acrostic poems made easy.</vt:lpstr>
      <vt:lpstr>PowerPoint Presentation</vt:lpstr>
      <vt:lpstr>Kiana’s acrostic poem.</vt:lpstr>
      <vt:lpstr>Acrostic poems on display.</vt:lpstr>
      <vt:lpstr>Concrete Poems</vt:lpstr>
      <vt:lpstr>Founding Fathers Tree Map</vt:lpstr>
      <vt:lpstr>PowerPoint Presentation</vt:lpstr>
      <vt:lpstr>PowerPoint Presentation</vt:lpstr>
      <vt:lpstr>Biography and Autobiography Pop-Ups</vt:lpstr>
      <vt:lpstr>Reading Bluebonnet biographies and writing autobiographical persona poems.</vt:lpstr>
      <vt:lpstr>PowerPoint Presentation</vt:lpstr>
      <vt:lpstr>Serving up genre pie with the books on the Bluebonnet Master List.</vt:lpstr>
      <vt:lpstr>Choral poetry reading with the poetry books from the Bluebonnet Master List.</vt:lpstr>
      <vt:lpstr>Then voting online for our  favorite Bluebonnet book.</vt:lpstr>
      <vt:lpstr>Imogene’s Last Stand won by a landslide at Moye.</vt:lpstr>
      <vt:lpstr>Batty about bats.</vt:lpstr>
      <vt:lpstr>PowerPoint Presentation</vt:lpstr>
      <vt:lpstr>PowerPoint Presentation</vt:lpstr>
      <vt:lpstr>PowerPoint Presentation</vt:lpstr>
      <vt:lpstr>PowerPoint Presentation</vt:lpstr>
      <vt:lpstr>A Plump and Perky Turkey video conference – book by Teresa Bateman, turkeys by Moye students. http://projects.twice.cc/ and http://www.cilc.org/</vt:lpstr>
      <vt:lpstr>Comparing versions of the Cinderella story while learning the characteristics of a fairy tale.</vt:lpstr>
      <vt:lpstr>PowerPoint Presentation</vt:lpstr>
      <vt:lpstr>Sprinkling magic into our study of fairy tales.</vt:lpstr>
      <vt:lpstr>Virtual field trip to Center for Puppetry Arts concludes our study of folktales. http://projects.twice.cc/ and http://www.cilc.org/</vt:lpstr>
      <vt:lpstr>Making our own gingerbread man puppets so we can pass along this folktale to someone we love.</vt:lpstr>
      <vt:lpstr>“Gingerbread Man” worksheet</vt:lpstr>
      <vt:lpstr>Preparing stone soup with a hundred hungry second graders.</vt:lpstr>
      <vt:lpstr>The teachers added the stones.</vt:lpstr>
      <vt:lpstr>We are really great cooks!</vt:lpstr>
      <vt:lpstr>Stone Soup Venn Diagram</vt:lpstr>
      <vt:lpstr>Understanding Dewey by sorting objects to represent the classification system.</vt:lpstr>
      <vt:lpstr>Then practicing Dewey with books!</vt:lpstr>
      <vt:lpstr>PowerPoint Presentation</vt:lpstr>
      <vt:lpstr>PowerPoint Presentation</vt:lpstr>
      <vt:lpstr>Dia de los Muertos:  researching our ancestors’ cultural traditions. Every child has a binder.</vt:lpstr>
      <vt:lpstr>PowerPoint Presentation</vt:lpstr>
      <vt:lpstr>PowerPoint Presentation</vt:lpstr>
      <vt:lpstr>Accordion books with The Story of Snow by Mark Cassino</vt:lpstr>
      <vt:lpstr>Recalling details by building another snowman like the one in Denise Fleming’s book The First Day of Winter.</vt:lpstr>
      <vt:lpstr>PowerPoint Presentation</vt:lpstr>
      <vt:lpstr>PowerPoint Presentation</vt:lpstr>
      <vt:lpstr>Using sketching as a form of note-taking with “Black Bear’s Winter” booklet.</vt:lpstr>
      <vt:lpstr>The Hat by Jan Brett sequencing and author’s purpose activity.</vt:lpstr>
      <vt:lpstr>PowerPoint Presentation</vt:lpstr>
      <vt:lpstr>PowerPoint Presentation</vt:lpstr>
      <vt:lpstr>Following directions to build a snowman in El Paso’s desert winter.</vt:lpstr>
      <vt:lpstr>We didn’t even have to get cold.</vt:lpstr>
      <vt:lpstr>Skoob visits Beneke</vt:lpstr>
      <vt:lpstr>Skoob, the shelf elf’s second annual visit to Moye.</vt:lpstr>
      <vt:lpstr>Skoob and his grandpa make doughnuts and send valentines before they go.</vt:lpstr>
      <vt:lpstr>PowerPoint Presentation</vt:lpstr>
      <vt:lpstr>PowerPoint Presentation</vt:lpstr>
      <vt:lpstr>PowerPoint Presentation</vt:lpstr>
      <vt:lpstr>Character analysis foldable for Horton Hatches an Egg by Dr. Seuss.</vt:lpstr>
      <vt:lpstr>PowerPoint Presentation</vt:lpstr>
      <vt:lpstr>  </vt:lpstr>
      <vt:lpstr>“How to Blow a Bubble” procedural writing with Meghan McCarthy’s book Pop! The Invention of Bubble Gum.</vt:lpstr>
      <vt:lpstr>Sequencing the steps to blowing a bubble.</vt:lpstr>
      <vt:lpstr>Blowing Bubbles</vt:lpstr>
      <vt:lpstr>Three successful bubble blowers.</vt:lpstr>
      <vt:lpstr>An entire class of bubble blowers!</vt:lpstr>
      <vt:lpstr>PowerPoint Presentation</vt:lpstr>
      <vt:lpstr>Dogzilla by Dav Pilkey and The Mightiest Heart by Lynn Cullen to help us understand tone and mood. </vt:lpstr>
      <vt:lpstr>Dog-eared foldable.</vt:lpstr>
      <vt:lpstr>PowerPoint Presentation</vt:lpstr>
      <vt:lpstr>PowerPoint Presentation</vt:lpstr>
      <vt:lpstr>Identifying and selecting best resources for research.</vt:lpstr>
      <vt:lpstr>Evaluating the best resource.</vt:lpstr>
      <vt:lpstr>Plant worksheets and foldables.</vt:lpstr>
      <vt:lpstr>Learning about plants with the Center for Puppetry Arts.</vt:lpstr>
      <vt:lpstr>We learned how to “grow” a plant puppet.</vt:lpstr>
      <vt:lpstr>PowerPoint Presentation</vt:lpstr>
      <vt:lpstr>PowerPoint Presentation</vt:lpstr>
      <vt:lpstr>Life in a … studying biomes.</vt:lpstr>
      <vt:lpstr>PowerPoint Presentation</vt:lpstr>
      <vt:lpstr>Regions of the World </vt:lpstr>
      <vt:lpstr>Animal research using print and  online resources.</vt:lpstr>
      <vt:lpstr>Lions, tigers and rhinos – oh, my!</vt:lpstr>
      <vt:lpstr>Learning to use online resources. We love PebbleGo.com.  </vt:lpstr>
      <vt:lpstr>Animal pop-up foldable with information from print and online resources. Who knew…giraffes have blue tongues!</vt:lpstr>
      <vt:lpstr>Animal research using print resources. </vt:lpstr>
      <vt:lpstr>Penguin research using print and online resources; 3-D habitat diorama.</vt:lpstr>
      <vt:lpstr>PowerPoint Presentation</vt:lpstr>
      <vt:lpstr>PowerPoint Presentation</vt:lpstr>
      <vt:lpstr>Animal habitats</vt:lpstr>
      <vt:lpstr>Animal habitats using jigsaw puzzle pieces to create a final 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Butterflies for the Houston Holocaust Museum made by fifth grade during a study of Anne Frank.</vt:lpstr>
      <vt:lpstr>PowerPoint Presentation</vt:lpstr>
      <vt:lpstr>PowerPoint Presentation</vt:lpstr>
      <vt:lpstr>Following the drinking gourd to learn about Harriet Tubman; making graham cracker quilts.</vt:lpstr>
      <vt:lpstr>Aunt Harriet and the Underground Railroad in the Sky  by Faith Ringgold + Britannica Online = a successful lesson.</vt:lpstr>
      <vt:lpstr>PowerPoint Presentation</vt:lpstr>
      <vt:lpstr>PowerPoint Presentation</vt:lpstr>
      <vt:lpstr>PowerPoint Presentation</vt:lpstr>
      <vt:lpstr>PowerPoint Presentation</vt:lpstr>
      <vt:lpstr>PowerPoint Presentation</vt:lpstr>
      <vt:lpstr>H.R. Moye Accelerated Reader Store</vt:lpstr>
      <vt:lpstr>Excited to receive our Little Free Library from fellow El Paso ISD librarian, Lisa Lopez.</vt:lpstr>
      <vt:lpstr>Making posters to advertise our Little Free Library.</vt:lpstr>
      <vt:lpstr>Our last year of RIF…thanks for the memories and the books!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acrostic poems</dc:title>
  <dc:creator>Owner</dc:creator>
  <cp:lastModifiedBy>Owner</cp:lastModifiedBy>
  <cp:revision>113</cp:revision>
  <dcterms:created xsi:type="dcterms:W3CDTF">2012-04-14T22:22:22Z</dcterms:created>
  <dcterms:modified xsi:type="dcterms:W3CDTF">2012-04-19T15:30:51Z</dcterms:modified>
</cp:coreProperties>
</file>